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8" r:id="rId5"/>
    <p:sldId id="266" r:id="rId6"/>
    <p:sldId id="272" r:id="rId7"/>
    <p:sldId id="287" r:id="rId8"/>
    <p:sldId id="305" r:id="rId9"/>
    <p:sldId id="281" r:id="rId10"/>
    <p:sldId id="297" r:id="rId11"/>
    <p:sldId id="276" r:id="rId12"/>
    <p:sldId id="278" r:id="rId13"/>
    <p:sldId id="285" r:id="rId14"/>
    <p:sldId id="286" r:id="rId15"/>
    <p:sldId id="290" r:id="rId16"/>
    <p:sldId id="301" r:id="rId17"/>
    <p:sldId id="298" r:id="rId18"/>
    <p:sldId id="307" r:id="rId19"/>
    <p:sldId id="302" r:id="rId20"/>
    <p:sldId id="303" r:id="rId21"/>
    <p:sldId id="304" r:id="rId22"/>
    <p:sldId id="292" r:id="rId23"/>
    <p:sldId id="296" r:id="rId24"/>
    <p:sldId id="283" r:id="rId25"/>
    <p:sldId id="263" r:id="rId26"/>
    <p:sldId id="284" r:id="rId27"/>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178E90A-6A4D-4B5C-9D1D-010FDB6E763B}">
          <p14:sldIdLst>
            <p14:sldId id="258"/>
            <p14:sldId id="266"/>
          </p14:sldIdLst>
        </p14:section>
        <p14:section name="Section sans titre" id="{8CBE2269-2DEE-41D1-89F7-88612A758BF7}">
          <p14:sldIdLst>
            <p14:sldId id="272"/>
            <p14:sldId id="287"/>
            <p14:sldId id="305"/>
            <p14:sldId id="281"/>
            <p14:sldId id="297"/>
            <p14:sldId id="276"/>
            <p14:sldId id="278"/>
            <p14:sldId id="285"/>
            <p14:sldId id="286"/>
            <p14:sldId id="290"/>
            <p14:sldId id="301"/>
            <p14:sldId id="298"/>
            <p14:sldId id="307"/>
            <p14:sldId id="302"/>
            <p14:sldId id="303"/>
            <p14:sldId id="304"/>
            <p14:sldId id="292"/>
            <p14:sldId id="296"/>
            <p14:sldId id="283"/>
            <p14:sldId id="26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A5909-D7CE-46C7-B33F-233D05550AC8}" v="1" dt="2023-10-10T17:09:54.002"/>
    <p1510:client id="{85D0041D-5C46-4A60-BEB3-1C5E865BC478}" v="9" dt="2023-10-10T10:34:38.878"/>
    <p1510:client id="{F6E2F777-62C4-4D24-A54E-286FFE0E646A}" v="6" dt="2023-10-10T10:43:52.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5:05:17.570"/>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72681C0-56D9-4589-83A6-1C9BB01154BB}" type="datetimeFigureOut">
              <a:rPr lang="fr-FR" smtClean="0"/>
              <a:t>10/10/2023</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42B4BCDD-7D44-4001-91DC-86435743D136}" type="slidenum">
              <a:rPr lang="fr-FR" smtClean="0"/>
              <a:t>‹N°›</a:t>
            </a:fld>
            <a:endParaRPr lang="fr-FR"/>
          </a:p>
        </p:txBody>
      </p:sp>
    </p:spTree>
    <p:extLst>
      <p:ext uri="{BB962C8B-B14F-4D97-AF65-F5344CB8AC3E}">
        <p14:creationId xmlns:p14="http://schemas.microsoft.com/office/powerpoint/2010/main" val="212812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mnesty.org/fr/latest/news/2015/08/iran-juvenile-offender-due-to-be-execut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nesty.org/fr/latest/news/2015/08/iran-juvenile-offender-due-to-be-execut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nesty.fr/dossiers/40-ans-de-lutte-contre-la-peine-de-mo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a:t>
            </a:fld>
            <a:endParaRPr lang="fr-FR"/>
          </a:p>
        </p:txBody>
      </p:sp>
    </p:spTree>
    <p:extLst>
      <p:ext uri="{BB962C8B-B14F-4D97-AF65-F5344CB8AC3E}">
        <p14:creationId xmlns:p14="http://schemas.microsoft.com/office/powerpoint/2010/main" val="245270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Amnesty International n'inclut dans son rapport annuel que les nouvelles condamnations à mort dont elle sait qu'elles ont été prononcées entre janvier et décembre 2022. Si une condamnation à mort a été prononcée avant 2022 et confirmée en 2022, nous ne l'avons pas comptabilisée ; si une condamnation à mort a été prononcée en 2022 et commuée par la suite, nous l'avons comptabilisée, tout en notant la commutation dans le rapport.</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err="1"/>
              <a:t>Amesty</a:t>
            </a:r>
            <a:r>
              <a:rPr lang="fr-FR"/>
              <a:t> International a écrit aux autorités des pays où la peine de mort est encore inscrite dans la loi et s'est enquise de l'application de la peine de mort en 2022. Les autorités de certains pays ont répondu, et lorsque cela était possible, nous avons inclus les chiffres obtenus dans notre rapport. Cependant, de nombreux gouvernements ne répondent généralement pas à nos demandes.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a:p>
            <a:endParaRPr lang="fr-FR"/>
          </a:p>
          <a:p>
            <a:pPr algn="just"/>
            <a:r>
              <a:rPr lang="fr-FR" sz="1800">
                <a:effectLst/>
                <a:latin typeface="Amnesty Trade Gothic" panose="020B0503040303020004" pitchFamily="34" charset="0"/>
                <a:ea typeface="Times New Roman" panose="02020603050405020304" pitchFamily="18" charset="0"/>
              </a:rPr>
              <a:t> </a:t>
            </a:r>
            <a:endParaRPr lang="fr-FR" sz="1800">
              <a:effectLst/>
              <a:latin typeface="Times New Roman" panose="02020603050405020304" pitchFamily="18" charset="0"/>
              <a:ea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10</a:t>
            </a:fld>
            <a:endParaRPr lang="fr-FR"/>
          </a:p>
        </p:txBody>
      </p:sp>
    </p:spTree>
    <p:extLst>
      <p:ext uri="{BB962C8B-B14F-4D97-AF65-F5344CB8AC3E}">
        <p14:creationId xmlns:p14="http://schemas.microsoft.com/office/powerpoint/2010/main" val="303089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Certains États dissimulent intentionnellement les procédures relatives à la peine de mort, d'autres ne tiennent pas de statistiques sur le nombre de condamnations à mort et d'exécutions ou ne les rendent pas disponibles. Dans les pays touchés par un conflit, il est souvent impossible d'obtenir des informations suffisantes pour confirmer si des exécutions ont eu lieu.</a:t>
            </a:r>
          </a:p>
          <a:p>
            <a:endParaRPr lang="fr-FR"/>
          </a:p>
          <a:p>
            <a:r>
              <a:rPr lang="fr-FR"/>
              <a:t>La Corée du Nord est un pays secret et il est difficile pour les observateurs indépendants des droits humains d'accéder à des informations fiables sur l'application de la peine de mort dans ce pays. Amnesty International s'est toujours vu refuser l'accès à la Corée du Nord et, en l'absence de médias indépendants ou d'ONG partenaires locales, n'a donc pas été en mesure de vérifier de manière indépendante les informations relatives aux nouvelles condamnations à mort et aux exécutions qui ont eu lieu dans le pays en 2022. Comme les années précédentes, les rapports sur les exécutions et les condamnations à mort suggèrent que ce châtiment continue d'être largement utilisé, y compris dans certains cas par des exécutions publiques, à la suite de procès sommaires et pour une série d'actes qui soit n'atteignent pas le seuil des "crimes les plus graves" auxquels l'application de la peine de mort doit être limitée en vertu du droit international, soit ne peuvent pas être considérés comme des infractions pénales reconnaissables conformes aux exigences du droit international en matière de droits de l'homme.</a:t>
            </a:r>
          </a:p>
          <a:p>
            <a:endParaRPr lang="fr-FR"/>
          </a:p>
          <a:p>
            <a:r>
              <a:rPr lang="fr-FR"/>
              <a:t>La Chine est un cas exceptionnel, car on estime qu'elle exécute plus de personnes que le reste du monde réuni. En 2009, nous avons décidé de ne plus publier d'estimations spécifiques pour la Chine en raison des inquiétudes suscitées par la manière dont les autorités chinoises les ont déformées. Nous renouvelons notre appel aux autorités chinoises pour qu'elles publient des données complètes et transparentes sur leur recours à la peine de mort. </a:t>
            </a:r>
            <a:r>
              <a:rPr lang="fr-FR">
                <a:latin typeface="Amnesty Trade Gothic" panose="020B0503040303020004" pitchFamily="34" charset="0"/>
              </a:rPr>
              <a:t>L’organisation a toujours clairement indiqué que les chiffres qu’elle était en mesure de publier sur ce pays étaient nettement inférieurs aux chiffres réels du fait des restrictions à l’accès aux informations qui lui étaient imposées. </a:t>
            </a:r>
            <a:r>
              <a:rPr lang="fr-FR"/>
              <a:t>En ce qui concerne la Corée du Nord et le Viêt Nam, nous pensons, sur la base de notre suivi, que les exécutions ont été largement pratiquées, mais il n'a pas été possible d'obtenir des informations suffisantes pour nous permettre d'avancer un chiffre crédible. Si nous avons pu indiquer un chiffre minimum pour les condamnations à mort au Viêt Nam, il n'en a pas été de même pour les condamnations à mort prononcées dans d'autres pays, tels que l'Iran.</a:t>
            </a:r>
          </a:p>
          <a:p>
            <a:endParaRPr lang="fr-FR"/>
          </a:p>
          <a:p>
            <a:r>
              <a:rPr lang="fr-FR"/>
              <a:t>Iran : Comme les années précédentes, les rapports sur les exécutions et les condamnations à mort suggèrent que ce châtiment continue d'être largement utilisé, y compris dans certains cas par des exécutions publiques, à la suite de procès sommaires et pour une série d'actes qui soit n'atteignent pas le seuil des "crimes les plus graves" auxquels l'application de la peine de mort doit être limitée en vertu du droit international, soit ne peuvent pas être considérés comme des infractions pénales reconnaissables conformes aux exigences du droit international en matière de droits de l'homme.</a:t>
            </a: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11</a:t>
            </a:fld>
            <a:endParaRPr lang="fr-FR"/>
          </a:p>
        </p:txBody>
      </p:sp>
    </p:spTree>
    <p:extLst>
      <p:ext uri="{BB962C8B-B14F-4D97-AF65-F5344CB8AC3E}">
        <p14:creationId xmlns:p14="http://schemas.microsoft.com/office/powerpoint/2010/main" val="44471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Les chiffres recueillis par Amnesty International sont basés sur diverses sources fiables et nous n'indiquons que les chiffres que nous pouvons tirer avec certitude de nos recherches, sauf indication contraire (par exemple, pour l'Inde). Nous nous efforçons de rechercher des données officielles auprès des autorités et de recueillir des informations en suivant l'évolution de la situation et en consultant des rapports que nous pouvons recouper, tout en nous efforçant de conserver une approche cohérente d'une année sur l'autre afin de pouvoir établir des comparaisons entre différentes périodes. Nous recoupons nos informations avec des organisations non gouvernementales et intergouvernementales, des défenseurs des droits de l'homme et d'autres observateurs travaillant dans les pays concernés, et nous avons eu connaissance de divergences dans la collecte des données et la méthodologie pour certains </a:t>
            </a:r>
            <a:r>
              <a:rPr lang="fr-FR" err="1"/>
              <a:t>pays.Cela</a:t>
            </a:r>
            <a:r>
              <a:rPr lang="fr-FR"/>
              <a:t> ne doit en aucun cas être interprété comme une remise en cause des chiffres d'autres organisations, car nous insistons tout au long de notre rapport sur le fait que les chiffres réels sont probablement plus élevés.</a:t>
            </a: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12</a:t>
            </a:fld>
            <a:endParaRPr lang="fr-FR"/>
          </a:p>
        </p:txBody>
      </p:sp>
    </p:spTree>
    <p:extLst>
      <p:ext uri="{BB962C8B-B14F-4D97-AF65-F5344CB8AC3E}">
        <p14:creationId xmlns:p14="http://schemas.microsoft.com/office/powerpoint/2010/main" val="2835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13</a:t>
            </a:fld>
            <a:endParaRPr lang="fr-FR"/>
          </a:p>
        </p:txBody>
      </p:sp>
    </p:spTree>
    <p:extLst>
      <p:ext uri="{BB962C8B-B14F-4D97-AF65-F5344CB8AC3E}">
        <p14:creationId xmlns:p14="http://schemas.microsoft.com/office/powerpoint/2010/main" val="307755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https://www.youtube.com/watch?v=oEG95BjUsTk</a:t>
            </a: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14</a:t>
            </a:fld>
            <a:endParaRPr lang="fr-FR"/>
          </a:p>
        </p:txBody>
      </p:sp>
    </p:spTree>
    <p:extLst>
      <p:ext uri="{BB962C8B-B14F-4D97-AF65-F5344CB8AC3E}">
        <p14:creationId xmlns:p14="http://schemas.microsoft.com/office/powerpoint/2010/main" val="290151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r>
              <a:rPr lang="fr-FR"/>
              <a:t>Certains États exécutent des personnes qui étaient </a:t>
            </a:r>
            <a:r>
              <a:rPr lang="fr-FR">
                <a:hlinkClick r:id="rId3"/>
              </a:rPr>
              <a:t>âgées de moins de 18 ans</a:t>
            </a:r>
            <a:r>
              <a:rPr lang="fr-FR"/>
              <a:t> au moment des faits pour lesquels elles ont été condamnées. D’autres infligent la peine de mort à des personnes souffrant de déficiences mentales ou intellectuelles ou prononcent des condamnations à mort à l’issue de procès inéquitables, en violation flagrante du droit international et des normes associées. Certains prisonniers et prisonnières peuvent attendre dans le quartier des condamnés à mort pendant des années, ignorant quand leur heure viendra ou s’ils pourront voir leur famille une dernière fois.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Conditions de détention déplorables, détresse psychologique et méthodes d’exécution…</a:t>
            </a:r>
          </a:p>
          <a:p>
            <a:endParaRPr lang="fr-FR">
              <a:effectLst/>
              <a:latin typeface="Arial" panose="020B0604020202020204" pitchFamily="34" charset="0"/>
            </a:endParaRPr>
          </a:p>
          <a:p>
            <a:r>
              <a:rPr lang="fr-FR">
                <a:effectLst/>
                <a:latin typeface="Arial" panose="020B0604020202020204" pitchFamily="34" charset="0"/>
              </a:rPr>
              <a:t>Rien ne peut justifier le recours à la torture ou à d’autres formes de traitements cruels, inhumains ou dégradants. Or, la peine de mort est un châtiment dont la cruauté est manifeste. À l’instar de la torture, l’exécution est une agression physique et morale extrême commise contre une personne que les autorités ont placée dans l’incapacité de se défendre.</a:t>
            </a:r>
          </a:p>
          <a:p>
            <a:br>
              <a:rPr lang="fr-FR"/>
            </a:br>
            <a:r>
              <a:rPr lang="fr-FR">
                <a:effectLst/>
                <a:latin typeface="Arial" panose="020B0604020202020204" pitchFamily="34" charset="0"/>
              </a:rPr>
              <a:t>Si le fait de suspendre une femme par les bras jusqu’à ce qu’elle éprouve d’atroces souffrances est condamné, à juste titre, comme une forme de torture, comment qualifier le fait de suspendre cette même femme par le cou jusqu'à ce que mort s'ensuive ? Si l’on juge révoltant le fait qu’une décharge électrique de 100 volts soit infligée aux parties les plus sensibles du corps d’un homme, quelle réaction faut-il avoir quand une décharge de 2 000 volts est administrée à ce même homme en vue de le tuer ? Si une arme à feu placée contre la tempe ou des produits chimiques injectés pour causer des souffrances atroces sont manifestement des instruments de torture, comment les qualifier lorsqu'ils sont utilisés pour fusiller une personne ou pour l'exécuter par injection létale ? Le fait que ces actes cruels soient commis dans le cadre d’une procédure légale les rend-ils justifiables sur le plan humain ?</a:t>
            </a:r>
          </a:p>
          <a:p>
            <a:br>
              <a:rPr lang="fr-FR"/>
            </a:br>
            <a:r>
              <a:rPr lang="fr-FR">
                <a:effectLst/>
                <a:latin typeface="Arial" panose="020B0604020202020204" pitchFamily="34" charset="0"/>
              </a:rPr>
              <a:t>Les souffrances physiques causées à un être humain à qui on ôte la vie ne sont pas mesurables, de même que les souffrances psychologiques qu'endure une personne qui sait que l'État va la tuer. Qu’une sentence capitale soit appliquée six minutes après un procès sommaire, six semaines après un procès collectif ou seize années après le début d’une procédure judiciaire interminable, la personne exécutée est soumise à un traitement et à une peine extrêmement cruels, inhumains et dégradants.</a:t>
            </a: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15</a:t>
            </a:fld>
            <a:endParaRPr lang="fr-FR"/>
          </a:p>
        </p:txBody>
      </p:sp>
    </p:spTree>
    <p:extLst>
      <p:ext uri="{BB962C8B-B14F-4D97-AF65-F5344CB8AC3E}">
        <p14:creationId xmlns:p14="http://schemas.microsoft.com/office/powerpoint/2010/main" val="243757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17</a:t>
            </a:fld>
            <a:endParaRPr lang="fr-FR"/>
          </a:p>
        </p:txBody>
      </p:sp>
    </p:spTree>
    <p:extLst>
      <p:ext uri="{BB962C8B-B14F-4D97-AF65-F5344CB8AC3E}">
        <p14:creationId xmlns:p14="http://schemas.microsoft.com/office/powerpoint/2010/main" val="390088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18</a:t>
            </a:fld>
            <a:endParaRPr lang="fr-FR"/>
          </a:p>
        </p:txBody>
      </p:sp>
    </p:spTree>
    <p:extLst>
      <p:ext uri="{BB962C8B-B14F-4D97-AF65-F5344CB8AC3E}">
        <p14:creationId xmlns:p14="http://schemas.microsoft.com/office/powerpoint/2010/main" val="1062447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sz="1200" b="0" i="0" u="none" strike="noStrike" baseline="0">
              <a:latin typeface="AmnestyTradeGothic-Light"/>
            </a:endParaRPr>
          </a:p>
          <a:p>
            <a:pPr algn="l"/>
            <a:r>
              <a:rPr lang="fr-FR"/>
              <a:t>Aujourd’hui, grâce à votre mobilisation, 144 pays, soit plus des deux tiers des pays du monde entier, ont aboli la peine de mort en droit ou en pratique.</a:t>
            </a:r>
            <a:endParaRPr lang="fr-FR" sz="1200" b="0" i="0" u="none" strike="noStrike" baseline="0">
              <a:latin typeface="AmnestyTradeGothic-Light"/>
            </a:endParaRPr>
          </a:p>
          <a:p>
            <a:pPr algn="l"/>
            <a:endParaRPr lang="fr-FR" sz="1200" b="0" i="0" u="none" strike="noStrike" baseline="0">
              <a:latin typeface="AmnestyTradeGothic-Light"/>
            </a:endParaRPr>
          </a:p>
          <a:p>
            <a:pPr algn="l"/>
            <a:r>
              <a:rPr lang="fr-FR" sz="1200" b="0" i="0" u="none" strike="noStrike" baseline="0">
                <a:latin typeface="AmnestyTradeGothic-Light"/>
              </a:rPr>
              <a:t>Le monde a continué indubitablement de s’éloigner de la peine capitale et seule une minorité de pays, de plus en plus isolés, ont eu recours activement à ce châtiment. Six pays ont aboli, entièrement ou partiellement, la peine de mort durant l’année.</a:t>
            </a:r>
          </a:p>
          <a:p>
            <a:pPr algn="l"/>
            <a:endParaRPr lang="fr-FR" sz="1200" b="0" i="0" u="none" strike="noStrike" baseline="0">
              <a:latin typeface="AmnestyTradeGothic-Light"/>
            </a:endParaRPr>
          </a:p>
          <a:p>
            <a:pPr algn="l"/>
            <a:r>
              <a:rPr lang="fr-FR" sz="1200" b="0" i="0" u="none" strike="noStrike" baseline="0">
                <a:latin typeface="AmnestyTradeGothic-Light"/>
              </a:rPr>
              <a:t>Quatre d’entre eux (le Kazakhstan, la Papouasie-Nouvelle-Guinée, la Sierra Leone et la République centrafricaine) l’ont abolie pour tous les crimes. Au Kazakhstan, une loi abolissant la peine capitale a été officiellement promulguée en janvier. En avril, des modifications du Code pénal supprimant la peine de mort</a:t>
            </a:r>
          </a:p>
          <a:p>
            <a:pPr algn="l"/>
            <a:r>
              <a:rPr lang="fr-FR" sz="1200" b="0" i="0" u="none" strike="noStrike" baseline="0">
                <a:latin typeface="AmnestyTradeGothic-Light"/>
              </a:rPr>
              <a:t>pour tous les crimes sont entrées en vigueur en Papouasie-Nouvelle-Guinée. En Sierra Leone, la Loi de 2021 portant abolition de la peine de mort, qui supprimait cette peine du droit national, a été officiellement promulguée le 21 avril 2022. Le 27 juin 2022, le président de la République centrafricaine, Faustin-</a:t>
            </a:r>
          </a:p>
          <a:p>
            <a:pPr algn="l"/>
            <a:r>
              <a:rPr lang="fr-FR" sz="1200" b="0" i="0" u="none" strike="noStrike" baseline="0">
                <a:latin typeface="AmnestyTradeGothic-Light"/>
              </a:rPr>
              <a:t>Archange </a:t>
            </a:r>
            <a:r>
              <a:rPr lang="fr-FR" sz="1200" b="0" i="0" u="none" strike="noStrike" baseline="0" err="1">
                <a:latin typeface="AmnestyTradeGothic-Light"/>
              </a:rPr>
              <a:t>Touadéra</a:t>
            </a:r>
            <a:r>
              <a:rPr lang="fr-FR" sz="1200" b="0" i="0" u="none" strike="noStrike" baseline="0">
                <a:latin typeface="AmnestyTradeGothic-Light"/>
              </a:rPr>
              <a:t>, a promulgué une loi abolissant la peine capitale, adoptée un mois plus tôt par l’Assemblée nationale. Par ailleurs, durant l’année, deux autres pays (la Guinée équatoriale et la Zambie) ont aboli la peine de mort pour les crimes de droit commun uniquement. Amnesty International a considéré ces</a:t>
            </a:r>
          </a:p>
          <a:p>
            <a:pPr algn="l"/>
            <a:r>
              <a:rPr lang="fr-FR" sz="1200" b="0" i="0" u="none" strike="noStrike" baseline="0">
                <a:latin typeface="AmnestyTradeGothic-Light"/>
              </a:rPr>
              <a:t>mesures positives comme des abolitions partielles car le droit militaire de ces deux pays prévoyait toujours le recours à la peine capitale à la fin de l’année. En 1977, quand Amnesty International a commencé à faire campagne pour l’abolition de la peine de mort, seuls 16 pays avaient aboli ce châtiment pour tous le </a:t>
            </a:r>
          </a:p>
          <a:p>
            <a:pPr algn="l"/>
            <a:r>
              <a:rPr lang="fr-FR" sz="1200" b="0" i="0" u="none" strike="noStrike" baseline="0">
                <a:latin typeface="AmnestyTradeGothic-Light"/>
              </a:rPr>
              <a:t>crimes.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19</a:t>
            </a:fld>
            <a:endParaRPr lang="fr-FR"/>
          </a:p>
        </p:txBody>
      </p:sp>
    </p:spTree>
    <p:extLst>
      <p:ext uri="{BB962C8B-B14F-4D97-AF65-F5344CB8AC3E}">
        <p14:creationId xmlns:p14="http://schemas.microsoft.com/office/powerpoint/2010/main" val="68637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20</a:t>
            </a:fld>
            <a:endParaRPr lang="fr-FR"/>
          </a:p>
        </p:txBody>
      </p:sp>
    </p:spTree>
    <p:extLst>
      <p:ext uri="{BB962C8B-B14F-4D97-AF65-F5344CB8AC3E}">
        <p14:creationId xmlns:p14="http://schemas.microsoft.com/office/powerpoint/2010/main" val="381539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2</a:t>
            </a:fld>
            <a:endParaRPr lang="fr-FR"/>
          </a:p>
        </p:txBody>
      </p:sp>
    </p:spTree>
    <p:extLst>
      <p:ext uri="{BB962C8B-B14F-4D97-AF65-F5344CB8AC3E}">
        <p14:creationId xmlns:p14="http://schemas.microsoft.com/office/powerpoint/2010/main" val="3065833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21</a:t>
            </a:fld>
            <a:endParaRPr lang="fr-FR"/>
          </a:p>
        </p:txBody>
      </p:sp>
    </p:spTree>
    <p:extLst>
      <p:ext uri="{BB962C8B-B14F-4D97-AF65-F5344CB8AC3E}">
        <p14:creationId xmlns:p14="http://schemas.microsoft.com/office/powerpoint/2010/main" val="1794128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22</a:t>
            </a:fld>
            <a:endParaRPr lang="fr-FR"/>
          </a:p>
        </p:txBody>
      </p:sp>
    </p:spTree>
    <p:extLst>
      <p:ext uri="{BB962C8B-B14F-4D97-AF65-F5344CB8AC3E}">
        <p14:creationId xmlns:p14="http://schemas.microsoft.com/office/powerpoint/2010/main" val="307454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23</a:t>
            </a:fld>
            <a:endParaRPr lang="fr-FR"/>
          </a:p>
        </p:txBody>
      </p:sp>
    </p:spTree>
    <p:extLst>
      <p:ext uri="{BB962C8B-B14F-4D97-AF65-F5344CB8AC3E}">
        <p14:creationId xmlns:p14="http://schemas.microsoft.com/office/powerpoint/2010/main" val="391903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Depuis plus de 45 ans nous sommes mobilisés.</a:t>
            </a:r>
          </a:p>
          <a:p>
            <a:endParaRPr lang="fr-FR"/>
          </a:p>
          <a:p>
            <a:r>
              <a:rPr lang="fr-FR">
                <a:effectLst/>
                <a:latin typeface="Arial" panose="020B0604020202020204" pitchFamily="34" charset="0"/>
              </a:rPr>
              <a:t>Amnesty International a été la première organisation de défense des droits humains à inclure l’abolition de la peine de mort dans son mandat dans les années 70 – nous en éprouvons beaucoup de fierté et du respect pour ces visionnaires qui ont franchi ce pas. À l’époque, des</a:t>
            </a:r>
            <a:br>
              <a:rPr lang="fr-FR"/>
            </a:br>
            <a:r>
              <a:rPr lang="fr-FR">
                <a:effectLst/>
                <a:latin typeface="Arial" panose="020B0604020202020204" pitchFamily="34" charset="0"/>
              </a:rPr>
              <a:t>groupes abolitionnistes s’étaient déjà formés dans certains pays et on entendait déjà, dans plusieurs régions du monde, des représentants religieux ou de la société civile s’opposer au recours à cette peine.</a:t>
            </a:r>
            <a:br>
              <a:rPr lang="fr-FR"/>
            </a:br>
            <a:endParaRPr lang="fr-FR"/>
          </a:p>
          <a:p>
            <a:r>
              <a:rPr lang="fr-FR">
                <a:effectLst/>
                <a:latin typeface="Arial" panose="020B0604020202020204" pitchFamily="34" charset="0"/>
              </a:rPr>
              <a:t>Plusieurs gouvernements et des organisations intergouvernementales avaient commencé à faire part de leurs préoccupations face au recours à la peine capitale.</a:t>
            </a:r>
            <a:br>
              <a:rPr lang="fr-FR"/>
            </a:br>
            <a:r>
              <a:rPr lang="fr-FR">
                <a:effectLst/>
                <a:latin typeface="Arial" panose="020B0604020202020204" pitchFamily="34" charset="0"/>
              </a:rPr>
              <a:t>Il a toutefois fallu attendre la Conférence internationale sur l'abolition de la peine de mort, organisée par Amnesty International à Stockholm en 1977, pour que ces initiatives distinctes se relient les unes aux autres et qu’un nouveau mouvement mondial commence à s’organiser.</a:t>
            </a:r>
            <a:br>
              <a:rPr lang="fr-FR"/>
            </a:br>
            <a:r>
              <a:rPr lang="fr-FR">
                <a:effectLst/>
                <a:latin typeface="Arial" panose="020B0604020202020204" pitchFamily="34" charset="0"/>
              </a:rPr>
              <a:t>La conférence, à laquelle plus de 200 délégué-e-s venant de 50 pays participaient, a affirmé sans ambiguïté son opposition inconditionnelle à la peine de mort au titre des droits humains et de leur universalité, ajoutant ainsi une nouvelle dimension importante au discours public sur ce sujet souvent controversé.</a:t>
            </a:r>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3</a:t>
            </a:fld>
            <a:endParaRPr lang="fr-FR"/>
          </a:p>
        </p:txBody>
      </p:sp>
    </p:spTree>
    <p:extLst>
      <p:ext uri="{BB962C8B-B14F-4D97-AF65-F5344CB8AC3E}">
        <p14:creationId xmlns:p14="http://schemas.microsoft.com/office/powerpoint/2010/main" val="72942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La peine de mort est le châtiment le plus cruel, inhumain et dégradant qui soit. Amnesty International s’oppose à la peine de mort en toutes circonstances, sans exception, indépendamment des questions relatives à la culpabilité ou à l’innocence et quels que soient l’accusé, le crime commis et la méthode d’exécution.</a:t>
            </a:r>
          </a:p>
          <a:p>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r>
              <a:rPr lang="fr-FR"/>
              <a:t>Certains États exécutent des personnes qui étaient </a:t>
            </a:r>
            <a:r>
              <a:rPr lang="fr-FR">
                <a:hlinkClick r:id="rId3"/>
              </a:rPr>
              <a:t>âgées de moins de 18 ans</a:t>
            </a:r>
            <a:r>
              <a:rPr lang="fr-FR"/>
              <a:t> au moment des faits pour lesquels elles ont été condamnées. D’autres infligent la peine de mort à des personnes souffrant de déficiences mentales ou intellectuelles ou prononcent des condamnations à mort à l’issue de procès inéquitables, en violation flagrante du droit international et des normes associées. Certains prisonniers et prisonnières peuvent attendre dans le quartier des condamnés à mort pendant des années, ignorant quand leur heure viendra ou s’ils pourront voir leur famille une dernière fois.</a:t>
            </a:r>
          </a:p>
          <a:p>
            <a:endParaRPr lang="fr-F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4</a:t>
            </a:fld>
            <a:endParaRPr lang="fr-FR"/>
          </a:p>
        </p:txBody>
      </p:sp>
    </p:spTree>
    <p:extLst>
      <p:ext uri="{BB962C8B-B14F-4D97-AF65-F5344CB8AC3E}">
        <p14:creationId xmlns:p14="http://schemas.microsoft.com/office/powerpoint/2010/main" val="215439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effectLst/>
                <a:latin typeface="Arial" panose="020B0604020202020204" pitchFamily="34" charset="0"/>
              </a:rPr>
              <a:t>La DUDH reconnaît à chaque individu le droit à la vie et dispose catégoriquement que « nul ne sera soumis à la torture, ni à des peines ou traitements cruels, inhumains ou dégradants ». Amnesty International considère que la peine capitale est contraire à ces droit </a:t>
            </a:r>
            <a:r>
              <a:rPr lang="fr-FR"/>
              <a:t>Amnesty International estime que la peine de mort constitue une violation des droits humains, en particulier du droit à la vie et du droit de ne subir ni la torture ni des peines ou traitements cruels, inhumains ou dégradants.</a:t>
            </a:r>
          </a:p>
          <a:p>
            <a:endParaRPr lang="fr-FR">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5</a:t>
            </a:fld>
            <a:endParaRPr lang="fr-FR"/>
          </a:p>
        </p:txBody>
      </p:sp>
    </p:spTree>
    <p:extLst>
      <p:ext uri="{BB962C8B-B14F-4D97-AF65-F5344CB8AC3E}">
        <p14:creationId xmlns:p14="http://schemas.microsoft.com/office/powerpoint/2010/main" val="247550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Nous avons également soutenu le mouvement abolitionniste au niveau international. Nous avons, par exemple, été l’un des membres fondateurs de la Coalition mondiale contre la peine de mort en 2002.</a:t>
            </a:r>
          </a:p>
          <a:p>
            <a:endParaRPr lang="fr-FR"/>
          </a:p>
          <a:p>
            <a:r>
              <a:rPr lang="fr-FR"/>
              <a:t>Composée de plus de 160 ONG, barreaux d’</a:t>
            </a:r>
            <a:r>
              <a:rPr lang="fr-FR" err="1"/>
              <a:t>avocat·e·s</a:t>
            </a:r>
            <a:r>
              <a:rPr lang="fr-FR"/>
              <a:t>, collectivités locales et syndicats, la Coalition mondiale contre la peine de mort est née à Rome le 13 mai 2002. Sa création fait suite à l’engagement pris par les signataires de la Déclaration finale du premier Congrès mondial contre la peine de mort, organisé par l’association française Ensemble contre la peine de mort (ECPM) en juin 2001 à Strasbourg.</a:t>
            </a:r>
          </a:p>
          <a:p>
            <a:endParaRPr lang="fr-FR"/>
          </a:p>
          <a:p>
            <a:r>
              <a:rPr lang="fr-FR"/>
              <a:t>La Coalition mondiale vise à renforcer la dimension internationale du combat contre la peine de mort. Son objectif est l’abolition universelle de la peine de mort. Ainsi, elle encourage la suppression définitive des condamnations à mort et des exécutions partout où la peine de mort est en vigueur. Dans certains pays, elle cherche à obtenir une réduction du nombre de crimes passibles de la peine capitale comme première étape vers l’abolition.</a:t>
            </a:r>
          </a:p>
          <a:p>
            <a:endParaRPr lang="fr-FR"/>
          </a:p>
          <a:p>
            <a:r>
              <a:rPr lang="fr-FR"/>
              <a:t>La Coalition mondiale a initié en 2003 la première Journée mondiale contre la peine de mort</a:t>
            </a: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6</a:t>
            </a:fld>
            <a:endParaRPr lang="fr-FR"/>
          </a:p>
        </p:txBody>
      </p:sp>
    </p:spTree>
    <p:extLst>
      <p:ext uri="{BB962C8B-B14F-4D97-AF65-F5344CB8AC3E}">
        <p14:creationId xmlns:p14="http://schemas.microsoft.com/office/powerpoint/2010/main" val="335987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7</a:t>
            </a:fld>
            <a:endParaRPr lang="fr-FR"/>
          </a:p>
        </p:txBody>
      </p:sp>
    </p:spTree>
    <p:extLst>
      <p:ext uri="{BB962C8B-B14F-4D97-AF65-F5344CB8AC3E}">
        <p14:creationId xmlns:p14="http://schemas.microsoft.com/office/powerpoint/2010/main" val="307854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hlinkClick r:id="rId3"/>
              </a:rPr>
              <a:t>https://www.amnesty.fr/dossiers/40-ans-de-lutte-contre-la-peine-de-mort</a:t>
            </a: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Le soutien de l'opinion publique à la peine de mort repose le plus souvent sur la croyance erronée qu'il s'agit d'une mesure efficace pour lutter contre la criminalité. L'opinion publique peut changer très rapidement </a:t>
            </a:r>
            <a:r>
              <a:rPr lang="fr-FR" err="1"/>
              <a:t>etétudes</a:t>
            </a:r>
            <a:r>
              <a:rPr lang="fr-FR"/>
              <a:t> ont montré à maintes reprises que la manière et le moment où les sondages d'opinion peuvent modifier les résultats de manière significative. En outre, plus les </a:t>
            </a:r>
            <a:r>
              <a:rPr lang="fr-FR" err="1"/>
              <a:t>gensde</a:t>
            </a:r>
            <a:r>
              <a:rPr lang="fr-FR"/>
              <a:t> la peine de mort ou d'une affaire, plus les réponses changent. La principale est qu'il est essentiel d'avoir un débat ouvert et honnête sur ce que la peine de mort signifie vraiment, en dehors de l'opinion publique.de la peine de mort, en dehors des émotions qui sont souvent et souvent et à juste titre associées aux crimes violents. C'est pourquoi Amnesty International met à nouveau l'accent cette année sur le secret débilitant qui entoure le recours aux exécutions dans de nombreux pays.de nombreux pays autour de leur recours aux exécutions, alors même que de plus en plus de personnes de plus en plus de personnes s'interrogent sur l'équité et l'efficacité de cette pratique, ainsi que sur ses conséquences pour toutes les personnes concernées .sur toutes les personnes concernées. Une opinion publique informée doit être façonnée par l'éducation et le leadership afin d'assurer une meilleure protection des droits de l'homme pour tous. Cette motivation est souvent à l'origine de la décision du gouvernement et des législateurs d'abolir la peine de mort. Cette décision a souvent été prise. Cette décision a souvent été prise alors que la majorité de l'opinion publique était favorable à la peine de mort. Pourtant, lorsque la peine de mort est abolie, il n'y a généralement pas de grand tollé dans l'opinion </a:t>
            </a:r>
            <a:r>
              <a:rPr lang="fr-FR" err="1"/>
              <a:t>publiqueet</a:t>
            </a:r>
            <a:r>
              <a:rPr lang="fr-FR"/>
              <a:t> elle reste presque toujours abolie.</a:t>
            </a: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8</a:t>
            </a:fld>
            <a:endParaRPr lang="fr-FR"/>
          </a:p>
        </p:txBody>
      </p:sp>
    </p:spTree>
    <p:extLst>
      <p:ext uri="{BB962C8B-B14F-4D97-AF65-F5344CB8AC3E}">
        <p14:creationId xmlns:p14="http://schemas.microsoft.com/office/powerpoint/2010/main" val="184409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https://www.amnesty.fr/peine-de-mort-et-torture</a:t>
            </a:r>
          </a:p>
          <a:p>
            <a:endParaRPr lang="fr-FR"/>
          </a:p>
        </p:txBody>
      </p:sp>
      <p:sp>
        <p:nvSpPr>
          <p:cNvPr id="4" name="Espace réservé du numéro de diapositive 3"/>
          <p:cNvSpPr>
            <a:spLocks noGrp="1"/>
          </p:cNvSpPr>
          <p:nvPr>
            <p:ph type="sldNum" sz="quarter" idx="5"/>
          </p:nvPr>
        </p:nvSpPr>
        <p:spPr/>
        <p:txBody>
          <a:bodyPr/>
          <a:lstStyle/>
          <a:p>
            <a:fld id="{42B4BCDD-7D44-4001-91DC-86435743D136}" type="slidenum">
              <a:rPr lang="fr-FR" smtClean="0"/>
              <a:t>9</a:t>
            </a:fld>
            <a:endParaRPr lang="fr-FR"/>
          </a:p>
        </p:txBody>
      </p:sp>
    </p:spTree>
    <p:extLst>
      <p:ext uri="{BB962C8B-B14F-4D97-AF65-F5344CB8AC3E}">
        <p14:creationId xmlns:p14="http://schemas.microsoft.com/office/powerpoint/2010/main" val="3360225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logo">
    <p:bg>
      <p:bgPr>
        <a:solidFill>
          <a:srgbClr val="FFFF00"/>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B3F7E09-E7C9-412F-9E90-EF19173DF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8339" y="2327889"/>
            <a:ext cx="5195321" cy="2202222"/>
          </a:xfrm>
          <a:prstGeom prst="rect">
            <a:avLst/>
          </a:prstGeom>
        </p:spPr>
      </p:pic>
    </p:spTree>
    <p:extLst>
      <p:ext uri="{BB962C8B-B14F-4D97-AF65-F5344CB8AC3E}">
        <p14:creationId xmlns:p14="http://schemas.microsoft.com/office/powerpoint/2010/main" val="203331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apositive titre, sous-titre et bullet points">
    <p:spTree>
      <p:nvGrpSpPr>
        <p:cNvPr id="1" name=""/>
        <p:cNvGrpSpPr/>
        <p:nvPr/>
      </p:nvGrpSpPr>
      <p:grpSpPr>
        <a:xfrm>
          <a:off x="0" y="0"/>
          <a:ext cx="0" cy="0"/>
          <a:chOff x="0" y="0"/>
          <a:chExt cx="0" cy="0"/>
        </a:xfrm>
      </p:grpSpPr>
      <p:pic>
        <p:nvPicPr>
          <p:cNvPr id="23" name="Espace réservé du contenu 5">
            <a:extLst>
              <a:ext uri="{FF2B5EF4-FFF2-40B4-BE49-F238E27FC236}">
                <a16:creationId xmlns:a16="http://schemas.microsoft.com/office/drawing/2014/main" id="{B024389A-092C-41E3-AC85-EA2734323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pic>
        <p:nvPicPr>
          <p:cNvPr id="24" name="Espace réservé du contenu 5">
            <a:extLst>
              <a:ext uri="{FF2B5EF4-FFF2-40B4-BE49-F238E27FC236}">
                <a16:creationId xmlns:a16="http://schemas.microsoft.com/office/drawing/2014/main" id="{F94D115B-8E2B-44AC-95DA-6BD17FC9A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8" name="Rectangle 17">
            <a:extLst>
              <a:ext uri="{FF2B5EF4-FFF2-40B4-BE49-F238E27FC236}">
                <a16:creationId xmlns:a16="http://schemas.microsoft.com/office/drawing/2014/main" id="{4EFA9DC6-47B0-4C44-8834-64C656C373C0}"/>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B2E02AA-1952-4EB8-A6E3-BE376FD8F647}"/>
              </a:ext>
            </a:extLst>
          </p:cNvPr>
          <p:cNvCxnSpPr>
            <a:cxnSpLocks/>
          </p:cNvCxnSpPr>
          <p:nvPr userDrawn="1"/>
        </p:nvCxnSpPr>
        <p:spPr>
          <a:xfrm>
            <a:off x="605243" y="1712564"/>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8" name="Espace réservé du texte 15">
            <a:extLst>
              <a:ext uri="{FF2B5EF4-FFF2-40B4-BE49-F238E27FC236}">
                <a16:creationId xmlns:a16="http://schemas.microsoft.com/office/drawing/2014/main" id="{A1AC7BF2-4E37-400F-B027-CBBE25409DD3}"/>
              </a:ext>
            </a:extLst>
          </p:cNvPr>
          <p:cNvSpPr>
            <a:spLocks noGrp="1"/>
          </p:cNvSpPr>
          <p:nvPr>
            <p:ph type="body" sz="quarter" idx="11" hasCustomPrompt="1"/>
          </p:nvPr>
        </p:nvSpPr>
        <p:spPr>
          <a:xfrm>
            <a:off x="-1" y="394017"/>
            <a:ext cx="3892730" cy="590931"/>
          </a:xfrm>
          <a:prstGeom prst="rect">
            <a:avLst/>
          </a:prstGeom>
          <a:solidFill>
            <a:schemeClr val="tx1"/>
          </a:solidFill>
        </p:spPr>
        <p:txBody>
          <a:bodyPr wrap="square">
            <a:spAutoFit/>
          </a:bodyPr>
          <a:lstStyle>
            <a:lvl1pPr algn="r">
              <a:buNone/>
              <a:defRPr sz="3600" b="1">
                <a:solidFill>
                  <a:schemeClr val="bg1"/>
                </a:solidFill>
                <a:latin typeface="Amnesty Trade Gothic Cn" panose="020B0506040303020004" pitchFamily="34" charset="0"/>
              </a:defRPr>
            </a:lvl1pPr>
          </a:lstStyle>
          <a:p>
            <a:pPr lvl="0"/>
            <a:r>
              <a:rPr lang="fr-FR"/>
              <a:t>   TITRE DE LA PARTIE</a:t>
            </a:r>
          </a:p>
        </p:txBody>
      </p:sp>
      <p:sp>
        <p:nvSpPr>
          <p:cNvPr id="9" name="Espace réservé du texte 17">
            <a:extLst>
              <a:ext uri="{FF2B5EF4-FFF2-40B4-BE49-F238E27FC236}">
                <a16:creationId xmlns:a16="http://schemas.microsoft.com/office/drawing/2014/main" id="{5BA0A1B8-4BD1-42E2-B6C9-8D81E766A4C8}"/>
              </a:ext>
            </a:extLst>
          </p:cNvPr>
          <p:cNvSpPr>
            <a:spLocks noGrp="1"/>
          </p:cNvSpPr>
          <p:nvPr>
            <p:ph type="body" sz="quarter" idx="24" hasCustomPrompt="1"/>
          </p:nvPr>
        </p:nvSpPr>
        <p:spPr>
          <a:xfrm>
            <a:off x="330923" y="1106886"/>
            <a:ext cx="2307772" cy="403225"/>
          </a:xfrm>
          <a:prstGeom prst="rect">
            <a:avLst/>
          </a:prstGeom>
        </p:spPr>
        <p:txBody>
          <a:bodyPr>
            <a:noAutofit/>
          </a:bodyPr>
          <a:lstStyle>
            <a:lvl1pPr algn="r">
              <a:buNone/>
              <a:defRPr sz="3200" b="1">
                <a:latin typeface="Amnesty Trade Gothic Cn" panose="020B0506040303020004" pitchFamily="34" charset="0"/>
              </a:defRPr>
            </a:lvl1pPr>
          </a:lstStyle>
          <a:p>
            <a:pPr lvl="0"/>
            <a:r>
              <a:rPr lang="fr-FR"/>
              <a:t>SOUS-PARTIE</a:t>
            </a:r>
          </a:p>
        </p:txBody>
      </p:sp>
      <p:sp>
        <p:nvSpPr>
          <p:cNvPr id="11" name="Espace réservé du contenu 2">
            <a:extLst>
              <a:ext uri="{FF2B5EF4-FFF2-40B4-BE49-F238E27FC236}">
                <a16:creationId xmlns:a16="http://schemas.microsoft.com/office/drawing/2014/main" id="{29A69A04-8790-49DB-971F-FFD9F1942BE6}"/>
              </a:ext>
            </a:extLst>
          </p:cNvPr>
          <p:cNvSpPr>
            <a:spLocks noGrp="1"/>
          </p:cNvSpPr>
          <p:nvPr>
            <p:ph sz="quarter" idx="22" hasCustomPrompt="1"/>
          </p:nvPr>
        </p:nvSpPr>
        <p:spPr>
          <a:xfrm>
            <a:off x="1410790" y="1976351"/>
            <a:ext cx="9097466" cy="4545923"/>
          </a:xfrm>
        </p:spPr>
        <p:txBody>
          <a:bodyPr>
            <a:normAutofit/>
          </a:bodyPr>
          <a:lstStyle>
            <a:lvl1pPr marL="285750" indent="-285750">
              <a:lnSpc>
                <a:spcPct val="100000"/>
              </a:lnSpc>
              <a:buFont typeface="Arial" panose="020B0604020202020204" pitchFamily="34" charset="0"/>
              <a:buChar char="•"/>
              <a:defRPr sz="1800">
                <a:latin typeface="Trade Gothic Next Light" panose="020B0403040303020004" pitchFamily="34" charset="0"/>
              </a:defRPr>
            </a:lvl1pPr>
            <a:lvl2pPr>
              <a:lnSpc>
                <a:spcPct val="100000"/>
              </a:lnSpc>
              <a:defRPr sz="1800" i="1">
                <a:latin typeface="Trade Gothic Next Light" panose="020B0403040303020004" pitchFamily="34" charset="0"/>
              </a:defRPr>
            </a:lvl2pPr>
            <a:lvl3pPr marL="1143000" indent="-228600">
              <a:lnSpc>
                <a:spcPct val="100000"/>
              </a:lnSpc>
              <a:buFont typeface="Trade Gothic Next Light" panose="020B0403040303020004" pitchFamily="34" charset="0"/>
              <a:buChar char="-"/>
              <a:defRPr sz="1800" i="0">
                <a:latin typeface="Trade Gothic Next Light" panose="020B0403040303020004" pitchFamily="34" charset="0"/>
              </a:defRPr>
            </a:lvl3pPr>
            <a:lvl4pPr marL="1600200" indent="-228600">
              <a:lnSpc>
                <a:spcPct val="100000"/>
              </a:lnSpc>
              <a:buFont typeface="Wingdings" panose="05000000000000000000" pitchFamily="2" charset="2"/>
              <a:buChar char="Ø"/>
              <a:defRPr i="0">
                <a:latin typeface="Trade Gothic Next Light" panose="020B0403040303020004" pitchFamily="34" charset="0"/>
              </a:defRPr>
            </a:lvl4pPr>
          </a:lstStyle>
          <a:p>
            <a:pPr lvl="0"/>
            <a:r>
              <a:rPr lang="fr-FR" err="1"/>
              <a:t>Metu</a:t>
            </a:r>
            <a:r>
              <a:rPr lang="fr-FR"/>
              <a:t> </a:t>
            </a:r>
            <a:r>
              <a:rPr lang="fr-FR" err="1"/>
              <a:t>accusatores</a:t>
            </a:r>
            <a:r>
              <a:rPr lang="fr-FR"/>
              <a:t> </a:t>
            </a:r>
            <a:r>
              <a:rPr lang="fr-FR" err="1"/>
              <a:t>certamina</a:t>
            </a:r>
            <a:r>
              <a:rPr lang="fr-FR"/>
              <a:t> qui </a:t>
            </a:r>
            <a:r>
              <a:rPr lang="fr-FR" err="1"/>
              <a:t>litteris</a:t>
            </a:r>
            <a:r>
              <a:rPr lang="fr-FR"/>
              <a:t> cum </a:t>
            </a:r>
            <a:r>
              <a:rPr lang="fr-FR" err="1"/>
              <a:t>foveis</a:t>
            </a:r>
            <a:r>
              <a:rPr lang="fr-FR"/>
              <a:t> </a:t>
            </a:r>
            <a:r>
              <a:rPr lang="fr-FR" err="1"/>
              <a:t>Constantium</a:t>
            </a:r>
            <a:r>
              <a:rPr lang="fr-FR"/>
              <a:t> </a:t>
            </a:r>
            <a:r>
              <a:rPr lang="fr-FR" err="1"/>
              <a:t>praeceptum</a:t>
            </a:r>
            <a:r>
              <a:rPr lang="fr-FR"/>
              <a:t> </a:t>
            </a:r>
            <a:r>
              <a:rPr lang="fr-FR" err="1"/>
              <a:t>ductor</a:t>
            </a:r>
            <a:r>
              <a:rPr lang="fr-FR"/>
              <a:t>.</a:t>
            </a:r>
          </a:p>
          <a:p>
            <a:pPr lvl="0"/>
            <a:endParaRPr lang="fr-FR"/>
          </a:p>
          <a:p>
            <a:pPr marL="285750" marR="0" lvl="0" indent="-285750" algn="l" defTabSz="914400" rtl="0" eaLnBrk="1" fontAlgn="auto" latinLnBrk="0" hangingPunct="1">
              <a:lnSpc>
                <a:spcPct val="90000"/>
              </a:lnSpc>
              <a:spcBef>
                <a:spcPts val="1000"/>
              </a:spcBef>
              <a:spcAft>
                <a:spcPts val="0"/>
              </a:spcAft>
              <a:buClrTx/>
              <a:buSzTx/>
              <a:tabLst/>
              <a:defRPr/>
            </a:pP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Vel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statum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pendere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filo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incidentia</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enim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imperii</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inpendio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si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suspicionum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cuius</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cruentae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vel</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inpendio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pendere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blanditiae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incidentia</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fictis</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si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dolere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a:t>
            </a:r>
            <a:endParaRPr lang="fr-FR"/>
          </a:p>
          <a:p>
            <a:pPr lvl="0"/>
            <a:endParaRPr lang="fr-FR"/>
          </a:p>
          <a:p>
            <a:pPr lvl="2"/>
            <a:r>
              <a:rPr lang="fr-FR" err="1"/>
              <a:t>Accedat</a:t>
            </a:r>
            <a:r>
              <a:rPr lang="fr-FR"/>
              <a:t> </a:t>
            </a:r>
            <a:r>
              <a:rPr lang="fr-FR" err="1"/>
              <a:t>huc</a:t>
            </a:r>
            <a:r>
              <a:rPr lang="fr-FR"/>
              <a:t> </a:t>
            </a:r>
            <a:r>
              <a:rPr lang="fr-FR" err="1"/>
              <a:t>suavitas</a:t>
            </a:r>
            <a:r>
              <a:rPr lang="fr-FR"/>
              <a:t> </a:t>
            </a:r>
            <a:r>
              <a:rPr lang="fr-FR" err="1"/>
              <a:t>quaedam</a:t>
            </a:r>
            <a:r>
              <a:rPr lang="fr-FR"/>
              <a:t> </a:t>
            </a:r>
            <a:r>
              <a:rPr lang="fr-FR" err="1"/>
              <a:t>oportet</a:t>
            </a:r>
            <a:r>
              <a:rPr lang="fr-FR"/>
              <a:t> </a:t>
            </a:r>
            <a:r>
              <a:rPr lang="fr-FR" err="1"/>
              <a:t>sermonum</a:t>
            </a:r>
            <a:r>
              <a:rPr lang="fr-FR"/>
              <a:t> </a:t>
            </a:r>
            <a:r>
              <a:rPr lang="fr-FR" err="1"/>
              <a:t>atque</a:t>
            </a:r>
            <a:r>
              <a:rPr lang="fr-FR"/>
              <a:t> </a:t>
            </a:r>
            <a:r>
              <a:rPr lang="fr-FR" err="1"/>
              <a:t>morum</a:t>
            </a:r>
            <a:r>
              <a:rPr lang="fr-FR"/>
              <a:t>, </a:t>
            </a:r>
            <a:r>
              <a:rPr lang="fr-FR" err="1"/>
              <a:t>haudquaquam</a:t>
            </a:r>
            <a:r>
              <a:rPr lang="fr-FR"/>
              <a:t> </a:t>
            </a:r>
            <a:r>
              <a:rPr lang="fr-FR" err="1"/>
              <a:t>mediocre</a:t>
            </a:r>
            <a:r>
              <a:rPr lang="fr-FR"/>
              <a:t> </a:t>
            </a:r>
            <a:r>
              <a:rPr lang="fr-FR" err="1"/>
              <a:t>condimentum</a:t>
            </a:r>
            <a:r>
              <a:rPr lang="fr-FR"/>
              <a:t> </a:t>
            </a:r>
            <a:r>
              <a:rPr lang="fr-FR" err="1"/>
              <a:t>amicitiae</a:t>
            </a:r>
            <a:r>
              <a:rPr lang="fr-FR"/>
              <a:t>. </a:t>
            </a:r>
            <a:r>
              <a:rPr lang="fr-FR" err="1"/>
              <a:t>Tristitia</a:t>
            </a:r>
            <a:r>
              <a:rPr lang="fr-FR"/>
              <a:t> </a:t>
            </a:r>
            <a:r>
              <a:rPr lang="fr-FR" err="1"/>
              <a:t>autem</a:t>
            </a:r>
            <a:r>
              <a:rPr lang="fr-FR"/>
              <a:t> et in omni re </a:t>
            </a:r>
            <a:r>
              <a:rPr lang="fr-FR" err="1"/>
              <a:t>severitas</a:t>
            </a:r>
            <a:r>
              <a:rPr lang="fr-FR"/>
              <a:t> </a:t>
            </a:r>
            <a:r>
              <a:rPr lang="fr-FR" err="1"/>
              <a:t>habet</a:t>
            </a:r>
            <a:r>
              <a:rPr lang="fr-FR"/>
              <a:t> </a:t>
            </a:r>
            <a:r>
              <a:rPr lang="fr-FR" err="1"/>
              <a:t>illa</a:t>
            </a:r>
            <a:r>
              <a:rPr lang="fr-FR"/>
              <a:t> </a:t>
            </a:r>
            <a:r>
              <a:rPr lang="fr-FR" err="1"/>
              <a:t>quidem</a:t>
            </a:r>
            <a:r>
              <a:rPr lang="fr-FR"/>
              <a:t> </a:t>
            </a:r>
            <a:r>
              <a:rPr lang="fr-FR" err="1"/>
              <a:t>gravitatem</a:t>
            </a:r>
            <a:r>
              <a:rPr lang="fr-FR"/>
              <a:t>, </a:t>
            </a:r>
            <a:r>
              <a:rPr lang="fr-FR" err="1"/>
              <a:t>sed</a:t>
            </a:r>
            <a:r>
              <a:rPr lang="fr-FR"/>
              <a:t> </a:t>
            </a:r>
            <a:r>
              <a:rPr lang="fr-FR" err="1"/>
              <a:t>amicitia</a:t>
            </a:r>
            <a:r>
              <a:rPr lang="fr-FR"/>
              <a:t> </a:t>
            </a:r>
            <a:r>
              <a:rPr lang="fr-FR" err="1"/>
              <a:t>remissior</a:t>
            </a:r>
            <a:r>
              <a:rPr lang="fr-FR"/>
              <a:t> esse </a:t>
            </a:r>
            <a:r>
              <a:rPr lang="fr-FR" err="1"/>
              <a:t>debet</a:t>
            </a:r>
            <a:r>
              <a:rPr lang="fr-FR"/>
              <a:t> et </a:t>
            </a:r>
            <a:r>
              <a:rPr lang="fr-FR" err="1"/>
              <a:t>liberior</a:t>
            </a:r>
            <a:r>
              <a:rPr lang="fr-FR"/>
              <a:t> et </a:t>
            </a:r>
            <a:r>
              <a:rPr lang="fr-FR" err="1"/>
              <a:t>dulcior</a:t>
            </a:r>
            <a:r>
              <a:rPr lang="fr-FR"/>
              <a:t> et ad </a:t>
            </a:r>
            <a:r>
              <a:rPr lang="fr-FR" err="1"/>
              <a:t>omnem</a:t>
            </a:r>
            <a:r>
              <a:rPr lang="fr-FR"/>
              <a:t> </a:t>
            </a:r>
            <a:r>
              <a:rPr lang="fr-FR" err="1"/>
              <a:t>comitatem</a:t>
            </a:r>
            <a:r>
              <a:rPr lang="fr-FR"/>
              <a:t> </a:t>
            </a:r>
            <a:r>
              <a:rPr lang="fr-FR" err="1"/>
              <a:t>facilitatemque</a:t>
            </a:r>
            <a:r>
              <a:rPr lang="fr-FR"/>
              <a:t> </a:t>
            </a:r>
            <a:r>
              <a:rPr lang="fr-FR" err="1"/>
              <a:t>proclivior</a:t>
            </a:r>
            <a:r>
              <a:rPr lang="fr-FR"/>
              <a:t>.</a:t>
            </a:r>
          </a:p>
          <a:p>
            <a:pPr lvl="2"/>
            <a:endParaRPr lang="fr-FR"/>
          </a:p>
          <a:p>
            <a:pPr marL="1600200" marR="0" lvl="3"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lang="fr-FR" err="1"/>
              <a:t>Antequam</a:t>
            </a:r>
            <a:r>
              <a:rPr lang="fr-FR"/>
              <a:t> </a:t>
            </a:r>
            <a:r>
              <a:rPr lang="fr-FR" err="1"/>
              <a:t>publici</a:t>
            </a:r>
            <a:r>
              <a:rPr lang="fr-FR"/>
              <a:t> </a:t>
            </a:r>
            <a:r>
              <a:rPr lang="fr-FR" err="1"/>
              <a:t>fieret</a:t>
            </a:r>
            <a:r>
              <a:rPr lang="fr-FR"/>
              <a:t> </a:t>
            </a:r>
            <a:r>
              <a:rPr lang="fr-FR" err="1"/>
              <a:t>simulationem</a:t>
            </a:r>
            <a:r>
              <a:rPr lang="fr-FR"/>
              <a:t> </a:t>
            </a:r>
            <a:r>
              <a:rPr lang="fr-FR" err="1"/>
              <a:t>antequam</a:t>
            </a:r>
            <a:r>
              <a:rPr lang="fr-FR"/>
              <a:t> </a:t>
            </a:r>
            <a:r>
              <a:rPr lang="fr-FR" err="1"/>
              <a:t>nocturnis</a:t>
            </a:r>
            <a:r>
              <a:rPr lang="fr-FR"/>
              <a:t> </a:t>
            </a:r>
            <a:r>
              <a:rPr lang="fr-FR" err="1"/>
              <a:t>pertinacius</a:t>
            </a:r>
            <a:r>
              <a:rPr lang="fr-FR"/>
              <a:t> </a:t>
            </a:r>
            <a:r>
              <a:rPr lang="fr-FR" err="1"/>
              <a:t>eique</a:t>
            </a:r>
            <a:r>
              <a:rPr lang="fr-FR"/>
              <a:t> per </a:t>
            </a:r>
            <a:r>
              <a:rPr lang="fr-FR" err="1"/>
              <a:t>difficillimum</a:t>
            </a:r>
            <a:r>
              <a:rPr lang="fr-FR"/>
              <a:t> </a:t>
            </a:r>
            <a:r>
              <a:rPr lang="fr-FR" err="1"/>
              <a:t>auxilio</a:t>
            </a:r>
            <a:r>
              <a:rPr lang="fr-FR"/>
              <a:t> </a:t>
            </a:r>
            <a:r>
              <a:rPr lang="fr-FR" err="1"/>
              <a:t>quibusve</a:t>
            </a:r>
            <a:r>
              <a:rPr lang="fr-FR"/>
              <a:t> </a:t>
            </a:r>
            <a:r>
              <a:rPr lang="fr-FR" err="1"/>
              <a:t>simulationem</a:t>
            </a:r>
            <a:r>
              <a:rPr lang="fr-FR"/>
              <a:t> </a:t>
            </a:r>
            <a:r>
              <a:rPr lang="fr-FR" err="1"/>
              <a:t>tractatus</a:t>
            </a:r>
            <a:r>
              <a:rPr lang="fr-FR"/>
              <a:t> </a:t>
            </a:r>
            <a:r>
              <a:rPr lang="fr-FR" err="1"/>
              <a:t>confidentia</a:t>
            </a:r>
            <a:r>
              <a:rPr lang="fr-FR"/>
              <a:t>.</a:t>
            </a:r>
          </a:p>
          <a:p>
            <a:pPr lvl="3"/>
            <a:endParaRPr lang="fr-FR"/>
          </a:p>
          <a:p>
            <a:pPr lvl="1"/>
            <a:endParaRPr lang="fr-FR"/>
          </a:p>
          <a:p>
            <a:pPr lvl="0"/>
            <a:endParaRPr lang="fr-FR"/>
          </a:p>
          <a:p>
            <a:pPr lvl="0"/>
            <a:endParaRPr lang="fr-FR"/>
          </a:p>
        </p:txBody>
      </p:sp>
    </p:spTree>
    <p:extLst>
      <p:ext uri="{BB962C8B-B14F-4D97-AF65-F5344CB8AC3E}">
        <p14:creationId xmlns:p14="http://schemas.microsoft.com/office/powerpoint/2010/main" val="190929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apositive titre et bullet points">
    <p:spTree>
      <p:nvGrpSpPr>
        <p:cNvPr id="1" name=""/>
        <p:cNvGrpSpPr/>
        <p:nvPr/>
      </p:nvGrpSpPr>
      <p:grpSpPr>
        <a:xfrm>
          <a:off x="0" y="0"/>
          <a:ext cx="0" cy="0"/>
          <a:chOff x="0" y="0"/>
          <a:chExt cx="0" cy="0"/>
        </a:xfrm>
      </p:grpSpPr>
      <p:pic>
        <p:nvPicPr>
          <p:cNvPr id="23" name="Espace réservé du contenu 5">
            <a:extLst>
              <a:ext uri="{FF2B5EF4-FFF2-40B4-BE49-F238E27FC236}">
                <a16:creationId xmlns:a16="http://schemas.microsoft.com/office/drawing/2014/main" id="{B024389A-092C-41E3-AC85-EA2734323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pic>
        <p:nvPicPr>
          <p:cNvPr id="24" name="Espace réservé du contenu 5">
            <a:extLst>
              <a:ext uri="{FF2B5EF4-FFF2-40B4-BE49-F238E27FC236}">
                <a16:creationId xmlns:a16="http://schemas.microsoft.com/office/drawing/2014/main" id="{F94D115B-8E2B-44AC-95DA-6BD17FC9A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8" name="Rectangle 17">
            <a:extLst>
              <a:ext uri="{FF2B5EF4-FFF2-40B4-BE49-F238E27FC236}">
                <a16:creationId xmlns:a16="http://schemas.microsoft.com/office/drawing/2014/main" id="{4EFA9DC6-47B0-4C44-8834-64C656C373C0}"/>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15">
            <a:extLst>
              <a:ext uri="{FF2B5EF4-FFF2-40B4-BE49-F238E27FC236}">
                <a16:creationId xmlns:a16="http://schemas.microsoft.com/office/drawing/2014/main" id="{4BD3546D-95D1-46DC-9471-08103634C90D}"/>
              </a:ext>
            </a:extLst>
          </p:cNvPr>
          <p:cNvSpPr>
            <a:spLocks noGrp="1"/>
          </p:cNvSpPr>
          <p:nvPr>
            <p:ph type="body" sz="quarter" idx="11" hasCustomPrompt="1"/>
          </p:nvPr>
        </p:nvSpPr>
        <p:spPr>
          <a:xfrm>
            <a:off x="-1" y="394017"/>
            <a:ext cx="3892730" cy="590931"/>
          </a:xfrm>
          <a:prstGeom prst="rect">
            <a:avLst/>
          </a:prstGeom>
          <a:solidFill>
            <a:schemeClr val="tx1"/>
          </a:solidFill>
        </p:spPr>
        <p:txBody>
          <a:bodyPr wrap="square">
            <a:spAutoFit/>
          </a:bodyPr>
          <a:lstStyle>
            <a:lvl1pPr algn="r">
              <a:buNone/>
              <a:defRPr sz="3600" b="1">
                <a:solidFill>
                  <a:schemeClr val="bg1"/>
                </a:solidFill>
                <a:latin typeface="Amnesty Trade Gothic Cn" panose="020B0506040303020004" pitchFamily="34" charset="0"/>
              </a:defRPr>
            </a:lvl1pPr>
          </a:lstStyle>
          <a:p>
            <a:pPr lvl="0"/>
            <a:r>
              <a:rPr lang="fr-FR"/>
              <a:t>   TITRE DE LA PARTIE</a:t>
            </a:r>
          </a:p>
        </p:txBody>
      </p:sp>
      <p:sp>
        <p:nvSpPr>
          <p:cNvPr id="10" name="Espace réservé du contenu 2">
            <a:extLst>
              <a:ext uri="{FF2B5EF4-FFF2-40B4-BE49-F238E27FC236}">
                <a16:creationId xmlns:a16="http://schemas.microsoft.com/office/drawing/2014/main" id="{D35D384B-4A4C-4772-858F-139C5650E109}"/>
              </a:ext>
            </a:extLst>
          </p:cNvPr>
          <p:cNvSpPr>
            <a:spLocks noGrp="1"/>
          </p:cNvSpPr>
          <p:nvPr>
            <p:ph sz="quarter" idx="22" hasCustomPrompt="1"/>
          </p:nvPr>
        </p:nvSpPr>
        <p:spPr>
          <a:xfrm>
            <a:off x="1410790" y="1675902"/>
            <a:ext cx="9097466" cy="4545923"/>
          </a:xfrm>
        </p:spPr>
        <p:txBody>
          <a:bodyPr>
            <a:normAutofit/>
          </a:bodyPr>
          <a:lstStyle>
            <a:lvl1pPr marL="285750" indent="-285750">
              <a:lnSpc>
                <a:spcPct val="100000"/>
              </a:lnSpc>
              <a:buFont typeface="Arial" panose="020B0604020202020204" pitchFamily="34" charset="0"/>
              <a:buChar char="•"/>
              <a:defRPr sz="1800">
                <a:latin typeface="Trade Gothic Next Light" panose="020B0403040303020004" pitchFamily="34" charset="0"/>
              </a:defRPr>
            </a:lvl1pPr>
            <a:lvl2pPr>
              <a:lnSpc>
                <a:spcPct val="100000"/>
              </a:lnSpc>
              <a:defRPr sz="1800" i="1">
                <a:latin typeface="Trade Gothic Next Light" panose="020B0403040303020004" pitchFamily="34" charset="0"/>
              </a:defRPr>
            </a:lvl2pPr>
            <a:lvl3pPr marL="1143000" indent="-228600">
              <a:lnSpc>
                <a:spcPct val="100000"/>
              </a:lnSpc>
              <a:buFont typeface="Trade Gothic Next Light" panose="020B0403040303020004" pitchFamily="34" charset="0"/>
              <a:buChar char="-"/>
              <a:defRPr sz="1800" i="0">
                <a:latin typeface="Trade Gothic Next Light" panose="020B0403040303020004" pitchFamily="34" charset="0"/>
              </a:defRPr>
            </a:lvl3pPr>
            <a:lvl4pPr marL="1600200" indent="-228600">
              <a:lnSpc>
                <a:spcPct val="100000"/>
              </a:lnSpc>
              <a:buFont typeface="Wingdings" panose="05000000000000000000" pitchFamily="2" charset="2"/>
              <a:buChar char="Ø"/>
              <a:defRPr i="0">
                <a:latin typeface="Trade Gothic Next Light" panose="020B0403040303020004" pitchFamily="34" charset="0"/>
              </a:defRPr>
            </a:lvl4pPr>
          </a:lstStyle>
          <a:p>
            <a:pPr lvl="0"/>
            <a:r>
              <a:rPr lang="fr-FR" err="1"/>
              <a:t>Metu</a:t>
            </a:r>
            <a:r>
              <a:rPr lang="fr-FR"/>
              <a:t> </a:t>
            </a:r>
            <a:r>
              <a:rPr lang="fr-FR" err="1"/>
              <a:t>accusatores</a:t>
            </a:r>
            <a:r>
              <a:rPr lang="fr-FR"/>
              <a:t> </a:t>
            </a:r>
            <a:r>
              <a:rPr lang="fr-FR" err="1"/>
              <a:t>certamina</a:t>
            </a:r>
            <a:r>
              <a:rPr lang="fr-FR"/>
              <a:t> qui </a:t>
            </a:r>
            <a:r>
              <a:rPr lang="fr-FR" err="1"/>
              <a:t>litteris</a:t>
            </a:r>
            <a:r>
              <a:rPr lang="fr-FR"/>
              <a:t> cum </a:t>
            </a:r>
            <a:r>
              <a:rPr lang="fr-FR" err="1"/>
              <a:t>foveis</a:t>
            </a:r>
            <a:r>
              <a:rPr lang="fr-FR"/>
              <a:t> </a:t>
            </a:r>
            <a:r>
              <a:rPr lang="fr-FR" err="1"/>
              <a:t>Constantium</a:t>
            </a:r>
            <a:r>
              <a:rPr lang="fr-FR"/>
              <a:t> </a:t>
            </a:r>
            <a:r>
              <a:rPr lang="fr-FR" err="1"/>
              <a:t>praeceptum</a:t>
            </a:r>
            <a:r>
              <a:rPr lang="fr-FR"/>
              <a:t> </a:t>
            </a:r>
            <a:r>
              <a:rPr lang="fr-FR" err="1"/>
              <a:t>ductor</a:t>
            </a:r>
            <a:r>
              <a:rPr lang="fr-FR"/>
              <a:t>.</a:t>
            </a:r>
          </a:p>
          <a:p>
            <a:pPr lvl="0"/>
            <a:endParaRPr lang="fr-FR"/>
          </a:p>
          <a:p>
            <a:pPr marL="285750" marR="0" lvl="0" indent="-285750" algn="l" defTabSz="914400" rtl="0" eaLnBrk="1" fontAlgn="auto" latinLnBrk="0" hangingPunct="1">
              <a:lnSpc>
                <a:spcPct val="90000"/>
              </a:lnSpc>
              <a:spcBef>
                <a:spcPts val="1000"/>
              </a:spcBef>
              <a:spcAft>
                <a:spcPts val="0"/>
              </a:spcAft>
              <a:buClrTx/>
              <a:buSzTx/>
              <a:tabLst/>
              <a:defRPr/>
            </a:pP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Vel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statum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pendere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filo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incidentia</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enim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imperii</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inpendio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si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suspicionum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cuius</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cruentae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vel</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inpendio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pendere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blanditiae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incidentia</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fictis</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si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dolere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a:t>
            </a:r>
            <a:endParaRPr lang="fr-FR"/>
          </a:p>
          <a:p>
            <a:pPr lvl="0"/>
            <a:endParaRPr lang="fr-FR"/>
          </a:p>
          <a:p>
            <a:pPr lvl="2"/>
            <a:r>
              <a:rPr lang="fr-FR" err="1"/>
              <a:t>Accedat</a:t>
            </a:r>
            <a:r>
              <a:rPr lang="fr-FR"/>
              <a:t> </a:t>
            </a:r>
            <a:r>
              <a:rPr lang="fr-FR" err="1"/>
              <a:t>huc</a:t>
            </a:r>
            <a:r>
              <a:rPr lang="fr-FR"/>
              <a:t> </a:t>
            </a:r>
            <a:r>
              <a:rPr lang="fr-FR" err="1"/>
              <a:t>suavitas</a:t>
            </a:r>
            <a:r>
              <a:rPr lang="fr-FR"/>
              <a:t> </a:t>
            </a:r>
            <a:r>
              <a:rPr lang="fr-FR" err="1"/>
              <a:t>quaedam</a:t>
            </a:r>
            <a:r>
              <a:rPr lang="fr-FR"/>
              <a:t> </a:t>
            </a:r>
            <a:r>
              <a:rPr lang="fr-FR" err="1"/>
              <a:t>oportet</a:t>
            </a:r>
            <a:r>
              <a:rPr lang="fr-FR"/>
              <a:t> </a:t>
            </a:r>
            <a:r>
              <a:rPr lang="fr-FR" err="1"/>
              <a:t>sermonum</a:t>
            </a:r>
            <a:r>
              <a:rPr lang="fr-FR"/>
              <a:t> </a:t>
            </a:r>
            <a:r>
              <a:rPr lang="fr-FR" err="1"/>
              <a:t>atque</a:t>
            </a:r>
            <a:r>
              <a:rPr lang="fr-FR"/>
              <a:t> </a:t>
            </a:r>
            <a:r>
              <a:rPr lang="fr-FR" err="1"/>
              <a:t>morum</a:t>
            </a:r>
            <a:r>
              <a:rPr lang="fr-FR"/>
              <a:t>, </a:t>
            </a:r>
            <a:r>
              <a:rPr lang="fr-FR" err="1"/>
              <a:t>haudquaquam</a:t>
            </a:r>
            <a:r>
              <a:rPr lang="fr-FR"/>
              <a:t> </a:t>
            </a:r>
            <a:r>
              <a:rPr lang="fr-FR" err="1"/>
              <a:t>mediocre</a:t>
            </a:r>
            <a:r>
              <a:rPr lang="fr-FR"/>
              <a:t> </a:t>
            </a:r>
            <a:r>
              <a:rPr lang="fr-FR" err="1"/>
              <a:t>condimentum</a:t>
            </a:r>
            <a:r>
              <a:rPr lang="fr-FR"/>
              <a:t> </a:t>
            </a:r>
            <a:r>
              <a:rPr lang="fr-FR" err="1"/>
              <a:t>amicitiae</a:t>
            </a:r>
            <a:r>
              <a:rPr lang="fr-FR"/>
              <a:t>. </a:t>
            </a:r>
            <a:r>
              <a:rPr lang="fr-FR" err="1"/>
              <a:t>Tristitia</a:t>
            </a:r>
            <a:r>
              <a:rPr lang="fr-FR"/>
              <a:t> </a:t>
            </a:r>
            <a:r>
              <a:rPr lang="fr-FR" err="1"/>
              <a:t>autem</a:t>
            </a:r>
            <a:r>
              <a:rPr lang="fr-FR"/>
              <a:t> et in omni re </a:t>
            </a:r>
            <a:r>
              <a:rPr lang="fr-FR" err="1"/>
              <a:t>severitas</a:t>
            </a:r>
            <a:r>
              <a:rPr lang="fr-FR"/>
              <a:t> </a:t>
            </a:r>
            <a:r>
              <a:rPr lang="fr-FR" err="1"/>
              <a:t>habet</a:t>
            </a:r>
            <a:r>
              <a:rPr lang="fr-FR"/>
              <a:t> </a:t>
            </a:r>
            <a:r>
              <a:rPr lang="fr-FR" err="1"/>
              <a:t>illa</a:t>
            </a:r>
            <a:r>
              <a:rPr lang="fr-FR"/>
              <a:t> </a:t>
            </a:r>
            <a:r>
              <a:rPr lang="fr-FR" err="1"/>
              <a:t>quidem</a:t>
            </a:r>
            <a:r>
              <a:rPr lang="fr-FR"/>
              <a:t> </a:t>
            </a:r>
            <a:r>
              <a:rPr lang="fr-FR" err="1"/>
              <a:t>gravitatem</a:t>
            </a:r>
            <a:r>
              <a:rPr lang="fr-FR"/>
              <a:t>, </a:t>
            </a:r>
            <a:r>
              <a:rPr lang="fr-FR" err="1"/>
              <a:t>sed</a:t>
            </a:r>
            <a:r>
              <a:rPr lang="fr-FR"/>
              <a:t> </a:t>
            </a:r>
            <a:r>
              <a:rPr lang="fr-FR" err="1"/>
              <a:t>amicitia</a:t>
            </a:r>
            <a:r>
              <a:rPr lang="fr-FR"/>
              <a:t> </a:t>
            </a:r>
            <a:r>
              <a:rPr lang="fr-FR" err="1"/>
              <a:t>remissior</a:t>
            </a:r>
            <a:r>
              <a:rPr lang="fr-FR"/>
              <a:t> esse </a:t>
            </a:r>
            <a:r>
              <a:rPr lang="fr-FR" err="1"/>
              <a:t>debet</a:t>
            </a:r>
            <a:r>
              <a:rPr lang="fr-FR"/>
              <a:t> et </a:t>
            </a:r>
            <a:r>
              <a:rPr lang="fr-FR" err="1"/>
              <a:t>liberior</a:t>
            </a:r>
            <a:r>
              <a:rPr lang="fr-FR"/>
              <a:t> et </a:t>
            </a:r>
            <a:r>
              <a:rPr lang="fr-FR" err="1"/>
              <a:t>dulcior</a:t>
            </a:r>
            <a:r>
              <a:rPr lang="fr-FR"/>
              <a:t> et ad </a:t>
            </a:r>
            <a:r>
              <a:rPr lang="fr-FR" err="1"/>
              <a:t>omnem</a:t>
            </a:r>
            <a:r>
              <a:rPr lang="fr-FR"/>
              <a:t> </a:t>
            </a:r>
            <a:r>
              <a:rPr lang="fr-FR" err="1"/>
              <a:t>comitatem</a:t>
            </a:r>
            <a:r>
              <a:rPr lang="fr-FR"/>
              <a:t> </a:t>
            </a:r>
            <a:r>
              <a:rPr lang="fr-FR" err="1"/>
              <a:t>facilitatemque</a:t>
            </a:r>
            <a:r>
              <a:rPr lang="fr-FR"/>
              <a:t> </a:t>
            </a:r>
            <a:r>
              <a:rPr lang="fr-FR" err="1"/>
              <a:t>proclivior</a:t>
            </a:r>
            <a:r>
              <a:rPr lang="fr-FR"/>
              <a:t>.</a:t>
            </a:r>
          </a:p>
          <a:p>
            <a:pPr lvl="2"/>
            <a:endParaRPr lang="fr-FR"/>
          </a:p>
          <a:p>
            <a:pPr marL="1600200" marR="0" lvl="3"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lang="fr-FR" err="1"/>
              <a:t>Antequam</a:t>
            </a:r>
            <a:r>
              <a:rPr lang="fr-FR"/>
              <a:t> </a:t>
            </a:r>
            <a:r>
              <a:rPr lang="fr-FR" err="1"/>
              <a:t>publici</a:t>
            </a:r>
            <a:r>
              <a:rPr lang="fr-FR"/>
              <a:t> </a:t>
            </a:r>
            <a:r>
              <a:rPr lang="fr-FR" err="1"/>
              <a:t>fieret</a:t>
            </a:r>
            <a:r>
              <a:rPr lang="fr-FR"/>
              <a:t> </a:t>
            </a:r>
            <a:r>
              <a:rPr lang="fr-FR" err="1"/>
              <a:t>simulationem</a:t>
            </a:r>
            <a:r>
              <a:rPr lang="fr-FR"/>
              <a:t> </a:t>
            </a:r>
            <a:r>
              <a:rPr lang="fr-FR" err="1"/>
              <a:t>antequam</a:t>
            </a:r>
            <a:r>
              <a:rPr lang="fr-FR"/>
              <a:t> </a:t>
            </a:r>
            <a:r>
              <a:rPr lang="fr-FR" err="1"/>
              <a:t>nocturnis</a:t>
            </a:r>
            <a:r>
              <a:rPr lang="fr-FR"/>
              <a:t> </a:t>
            </a:r>
            <a:r>
              <a:rPr lang="fr-FR" err="1"/>
              <a:t>pertinacius</a:t>
            </a:r>
            <a:r>
              <a:rPr lang="fr-FR"/>
              <a:t> </a:t>
            </a:r>
            <a:r>
              <a:rPr lang="fr-FR" err="1"/>
              <a:t>eique</a:t>
            </a:r>
            <a:r>
              <a:rPr lang="fr-FR"/>
              <a:t> per </a:t>
            </a:r>
            <a:r>
              <a:rPr lang="fr-FR" err="1"/>
              <a:t>difficillimum</a:t>
            </a:r>
            <a:r>
              <a:rPr lang="fr-FR"/>
              <a:t> </a:t>
            </a:r>
            <a:r>
              <a:rPr lang="fr-FR" err="1"/>
              <a:t>auxilio</a:t>
            </a:r>
            <a:r>
              <a:rPr lang="fr-FR"/>
              <a:t> </a:t>
            </a:r>
            <a:r>
              <a:rPr lang="fr-FR" err="1"/>
              <a:t>quibusve</a:t>
            </a:r>
            <a:r>
              <a:rPr lang="fr-FR"/>
              <a:t> </a:t>
            </a:r>
            <a:r>
              <a:rPr lang="fr-FR" err="1"/>
              <a:t>simulationem</a:t>
            </a:r>
            <a:r>
              <a:rPr lang="fr-FR"/>
              <a:t> </a:t>
            </a:r>
            <a:r>
              <a:rPr lang="fr-FR" err="1"/>
              <a:t>tractatus</a:t>
            </a:r>
            <a:r>
              <a:rPr lang="fr-FR"/>
              <a:t> </a:t>
            </a:r>
            <a:r>
              <a:rPr lang="fr-FR" err="1"/>
              <a:t>confidentia</a:t>
            </a:r>
            <a:r>
              <a:rPr lang="fr-FR"/>
              <a:t>.</a:t>
            </a:r>
          </a:p>
          <a:p>
            <a:pPr lvl="3"/>
            <a:endParaRPr lang="fr-FR"/>
          </a:p>
          <a:p>
            <a:pPr lvl="1"/>
            <a:endParaRPr lang="fr-FR"/>
          </a:p>
          <a:p>
            <a:pPr lvl="0"/>
            <a:endParaRPr lang="fr-FR"/>
          </a:p>
          <a:p>
            <a:pPr lvl="0"/>
            <a:endParaRPr lang="fr-FR"/>
          </a:p>
        </p:txBody>
      </p:sp>
    </p:spTree>
    <p:extLst>
      <p:ext uri="{BB962C8B-B14F-4D97-AF65-F5344CB8AC3E}">
        <p14:creationId xmlns:p14="http://schemas.microsoft.com/office/powerpoint/2010/main" val="889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iapositive sous-titre et bullet points">
    <p:spTree>
      <p:nvGrpSpPr>
        <p:cNvPr id="1" name=""/>
        <p:cNvGrpSpPr/>
        <p:nvPr/>
      </p:nvGrpSpPr>
      <p:grpSpPr>
        <a:xfrm>
          <a:off x="0" y="0"/>
          <a:ext cx="0" cy="0"/>
          <a:chOff x="0" y="0"/>
          <a:chExt cx="0" cy="0"/>
        </a:xfrm>
      </p:grpSpPr>
      <p:pic>
        <p:nvPicPr>
          <p:cNvPr id="23" name="Espace réservé du contenu 5">
            <a:extLst>
              <a:ext uri="{FF2B5EF4-FFF2-40B4-BE49-F238E27FC236}">
                <a16:creationId xmlns:a16="http://schemas.microsoft.com/office/drawing/2014/main" id="{B024389A-092C-41E3-AC85-EA2734323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pic>
        <p:nvPicPr>
          <p:cNvPr id="24" name="Espace réservé du contenu 5">
            <a:extLst>
              <a:ext uri="{FF2B5EF4-FFF2-40B4-BE49-F238E27FC236}">
                <a16:creationId xmlns:a16="http://schemas.microsoft.com/office/drawing/2014/main" id="{F94D115B-8E2B-44AC-95DA-6BD17FC9A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8" name="Rectangle 17">
            <a:extLst>
              <a:ext uri="{FF2B5EF4-FFF2-40B4-BE49-F238E27FC236}">
                <a16:creationId xmlns:a16="http://schemas.microsoft.com/office/drawing/2014/main" id="{4EFA9DC6-47B0-4C44-8834-64C656C373C0}"/>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EC0A74C1-C053-4FC6-865A-B286DA1C118A}"/>
              </a:ext>
            </a:extLst>
          </p:cNvPr>
          <p:cNvCxnSpPr>
            <a:cxnSpLocks/>
          </p:cNvCxnSpPr>
          <p:nvPr userDrawn="1"/>
        </p:nvCxnSpPr>
        <p:spPr>
          <a:xfrm>
            <a:off x="579119" y="1169512"/>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Espace réservé du texte 17">
            <a:extLst>
              <a:ext uri="{FF2B5EF4-FFF2-40B4-BE49-F238E27FC236}">
                <a16:creationId xmlns:a16="http://schemas.microsoft.com/office/drawing/2014/main" id="{9F5CC753-B6F4-403D-95B1-22F97B743902}"/>
              </a:ext>
            </a:extLst>
          </p:cNvPr>
          <p:cNvSpPr>
            <a:spLocks noGrp="1"/>
          </p:cNvSpPr>
          <p:nvPr>
            <p:ph type="body" sz="quarter" idx="12" hasCustomPrompt="1"/>
          </p:nvPr>
        </p:nvSpPr>
        <p:spPr>
          <a:xfrm>
            <a:off x="304799" y="563834"/>
            <a:ext cx="2307772" cy="403225"/>
          </a:xfrm>
          <a:prstGeom prst="rect">
            <a:avLst/>
          </a:prstGeom>
        </p:spPr>
        <p:txBody>
          <a:bodyPr>
            <a:noAutofit/>
          </a:bodyPr>
          <a:lstStyle>
            <a:lvl1pPr algn="r">
              <a:buNone/>
              <a:defRPr sz="3200" b="1">
                <a:latin typeface="Amnesty Trade Gothic Cn" panose="020B0506040303020004" pitchFamily="34" charset="0"/>
              </a:defRPr>
            </a:lvl1pPr>
          </a:lstStyle>
          <a:p>
            <a:pPr lvl="0"/>
            <a:r>
              <a:rPr lang="fr-FR"/>
              <a:t>SOUS-PARTIE</a:t>
            </a:r>
          </a:p>
        </p:txBody>
      </p:sp>
      <p:cxnSp>
        <p:nvCxnSpPr>
          <p:cNvPr id="10" name="Connecteur droit 9">
            <a:extLst>
              <a:ext uri="{FF2B5EF4-FFF2-40B4-BE49-F238E27FC236}">
                <a16:creationId xmlns:a16="http://schemas.microsoft.com/office/drawing/2014/main" id="{EDF8279D-D09D-4E3F-98C9-4C9B7E466D7B}"/>
              </a:ext>
            </a:extLst>
          </p:cNvPr>
          <p:cNvCxnSpPr>
            <a:cxnSpLocks/>
          </p:cNvCxnSpPr>
          <p:nvPr userDrawn="1"/>
        </p:nvCxnSpPr>
        <p:spPr>
          <a:xfrm>
            <a:off x="579119" y="413019"/>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12" name="Espace réservé du contenu 2">
            <a:extLst>
              <a:ext uri="{FF2B5EF4-FFF2-40B4-BE49-F238E27FC236}">
                <a16:creationId xmlns:a16="http://schemas.microsoft.com/office/drawing/2014/main" id="{5BF41B47-A445-4D07-B5F8-C1CB0838BE2E}"/>
              </a:ext>
            </a:extLst>
          </p:cNvPr>
          <p:cNvSpPr>
            <a:spLocks noGrp="1"/>
          </p:cNvSpPr>
          <p:nvPr>
            <p:ph sz="quarter" idx="22" hasCustomPrompt="1"/>
          </p:nvPr>
        </p:nvSpPr>
        <p:spPr>
          <a:xfrm>
            <a:off x="1410790" y="1675902"/>
            <a:ext cx="9097466" cy="4545923"/>
          </a:xfrm>
        </p:spPr>
        <p:txBody>
          <a:bodyPr>
            <a:normAutofit/>
          </a:bodyPr>
          <a:lstStyle>
            <a:lvl1pPr marL="285750" indent="-285750">
              <a:lnSpc>
                <a:spcPct val="100000"/>
              </a:lnSpc>
              <a:buFont typeface="Arial" panose="020B0604020202020204" pitchFamily="34" charset="0"/>
              <a:buChar char="•"/>
              <a:defRPr sz="1800">
                <a:latin typeface="Trade Gothic Next Light" panose="020B0403040303020004" pitchFamily="34" charset="0"/>
              </a:defRPr>
            </a:lvl1pPr>
            <a:lvl2pPr>
              <a:lnSpc>
                <a:spcPct val="100000"/>
              </a:lnSpc>
              <a:defRPr sz="1800" i="1">
                <a:latin typeface="Trade Gothic Next Light" panose="020B0403040303020004" pitchFamily="34" charset="0"/>
              </a:defRPr>
            </a:lvl2pPr>
            <a:lvl3pPr marL="1143000" indent="-228600">
              <a:lnSpc>
                <a:spcPct val="100000"/>
              </a:lnSpc>
              <a:buFont typeface="Trade Gothic Next Light" panose="020B0403040303020004" pitchFamily="34" charset="0"/>
              <a:buChar char="-"/>
              <a:defRPr sz="1800" i="0">
                <a:latin typeface="Trade Gothic Next Light" panose="020B0403040303020004" pitchFamily="34" charset="0"/>
              </a:defRPr>
            </a:lvl3pPr>
            <a:lvl4pPr marL="1600200" indent="-228600">
              <a:lnSpc>
                <a:spcPct val="100000"/>
              </a:lnSpc>
              <a:buFont typeface="Wingdings" panose="05000000000000000000" pitchFamily="2" charset="2"/>
              <a:buChar char="Ø"/>
              <a:defRPr i="0">
                <a:latin typeface="Trade Gothic Next Light" panose="020B0403040303020004" pitchFamily="34" charset="0"/>
              </a:defRPr>
            </a:lvl4pPr>
          </a:lstStyle>
          <a:p>
            <a:pPr lvl="0"/>
            <a:r>
              <a:rPr lang="fr-FR" err="1"/>
              <a:t>Metu</a:t>
            </a:r>
            <a:r>
              <a:rPr lang="fr-FR"/>
              <a:t> </a:t>
            </a:r>
            <a:r>
              <a:rPr lang="fr-FR" err="1"/>
              <a:t>accusatores</a:t>
            </a:r>
            <a:r>
              <a:rPr lang="fr-FR"/>
              <a:t> </a:t>
            </a:r>
            <a:r>
              <a:rPr lang="fr-FR" err="1"/>
              <a:t>certamina</a:t>
            </a:r>
            <a:r>
              <a:rPr lang="fr-FR"/>
              <a:t> qui </a:t>
            </a:r>
            <a:r>
              <a:rPr lang="fr-FR" err="1"/>
              <a:t>litteris</a:t>
            </a:r>
            <a:r>
              <a:rPr lang="fr-FR"/>
              <a:t> cum </a:t>
            </a:r>
            <a:r>
              <a:rPr lang="fr-FR" err="1"/>
              <a:t>foveis</a:t>
            </a:r>
            <a:r>
              <a:rPr lang="fr-FR"/>
              <a:t> </a:t>
            </a:r>
            <a:r>
              <a:rPr lang="fr-FR" err="1"/>
              <a:t>Constantium</a:t>
            </a:r>
            <a:r>
              <a:rPr lang="fr-FR"/>
              <a:t> </a:t>
            </a:r>
            <a:r>
              <a:rPr lang="fr-FR" err="1"/>
              <a:t>praeceptum</a:t>
            </a:r>
            <a:r>
              <a:rPr lang="fr-FR"/>
              <a:t> </a:t>
            </a:r>
            <a:r>
              <a:rPr lang="fr-FR" err="1"/>
              <a:t>ductor</a:t>
            </a:r>
            <a:r>
              <a:rPr lang="fr-FR"/>
              <a:t>.</a:t>
            </a:r>
          </a:p>
          <a:p>
            <a:pPr lvl="0"/>
            <a:endParaRPr lang="fr-FR"/>
          </a:p>
          <a:p>
            <a:pPr marL="285750" marR="0" lvl="0" indent="-285750" algn="l" defTabSz="914400" rtl="0" eaLnBrk="1" fontAlgn="auto" latinLnBrk="0" hangingPunct="1">
              <a:lnSpc>
                <a:spcPct val="90000"/>
              </a:lnSpc>
              <a:spcBef>
                <a:spcPts val="1000"/>
              </a:spcBef>
              <a:spcAft>
                <a:spcPts val="0"/>
              </a:spcAft>
              <a:buClrTx/>
              <a:buSzTx/>
              <a:tabLst/>
              <a:defRPr/>
            </a:pP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Vel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statum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pendere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filo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incidentia</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enim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imperii</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inpendio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si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suspicionum</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cuius</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cruentae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vel</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inpendio</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pendere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blanditiae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incidentia</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fictis</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 si </a:t>
            </a:r>
            <a:r>
              <a:rPr kumimoji="0" lang="fr-FR" sz="1800" b="0" i="0" u="none" strike="noStrike" kern="1200" cap="none" spc="0" normalizeH="0" baseline="0" noProof="0" err="1">
                <a:ln>
                  <a:noFill/>
                </a:ln>
                <a:solidFill>
                  <a:prstClr val="black"/>
                </a:solidFill>
                <a:effectLst/>
                <a:uLnTx/>
                <a:uFillTx/>
                <a:latin typeface="Trade Gothic Next Light" panose="020B0403040303020004" pitchFamily="34" charset="0"/>
                <a:ea typeface="+mn-ea"/>
                <a:cs typeface="+mn-cs"/>
              </a:rPr>
              <a:t>dolere</a:t>
            </a:r>
            <a:r>
              <a:rPr kumimoji="0" lang="fr-FR" sz="1800" b="0" i="0" u="none" strike="noStrike" kern="1200" cap="none" spc="0" normalizeH="0" baseline="0" noProof="0">
                <a:ln>
                  <a:noFill/>
                </a:ln>
                <a:solidFill>
                  <a:prstClr val="black"/>
                </a:solidFill>
                <a:effectLst/>
                <a:uLnTx/>
                <a:uFillTx/>
                <a:latin typeface="Trade Gothic Next Light" panose="020B0403040303020004" pitchFamily="34" charset="0"/>
                <a:ea typeface="+mn-ea"/>
                <a:cs typeface="+mn-cs"/>
              </a:rPr>
              <a:t>.</a:t>
            </a:r>
            <a:endParaRPr lang="fr-FR"/>
          </a:p>
          <a:p>
            <a:pPr lvl="0"/>
            <a:endParaRPr lang="fr-FR"/>
          </a:p>
          <a:p>
            <a:pPr lvl="2"/>
            <a:r>
              <a:rPr lang="fr-FR" err="1"/>
              <a:t>Accedat</a:t>
            </a:r>
            <a:r>
              <a:rPr lang="fr-FR"/>
              <a:t> </a:t>
            </a:r>
            <a:r>
              <a:rPr lang="fr-FR" err="1"/>
              <a:t>huc</a:t>
            </a:r>
            <a:r>
              <a:rPr lang="fr-FR"/>
              <a:t> </a:t>
            </a:r>
            <a:r>
              <a:rPr lang="fr-FR" err="1"/>
              <a:t>suavitas</a:t>
            </a:r>
            <a:r>
              <a:rPr lang="fr-FR"/>
              <a:t> </a:t>
            </a:r>
            <a:r>
              <a:rPr lang="fr-FR" err="1"/>
              <a:t>quaedam</a:t>
            </a:r>
            <a:r>
              <a:rPr lang="fr-FR"/>
              <a:t> </a:t>
            </a:r>
            <a:r>
              <a:rPr lang="fr-FR" err="1"/>
              <a:t>oportet</a:t>
            </a:r>
            <a:r>
              <a:rPr lang="fr-FR"/>
              <a:t> </a:t>
            </a:r>
            <a:r>
              <a:rPr lang="fr-FR" err="1"/>
              <a:t>sermonum</a:t>
            </a:r>
            <a:r>
              <a:rPr lang="fr-FR"/>
              <a:t> </a:t>
            </a:r>
            <a:r>
              <a:rPr lang="fr-FR" err="1"/>
              <a:t>atque</a:t>
            </a:r>
            <a:r>
              <a:rPr lang="fr-FR"/>
              <a:t> </a:t>
            </a:r>
            <a:r>
              <a:rPr lang="fr-FR" err="1"/>
              <a:t>morum</a:t>
            </a:r>
            <a:r>
              <a:rPr lang="fr-FR"/>
              <a:t>, </a:t>
            </a:r>
            <a:r>
              <a:rPr lang="fr-FR" err="1"/>
              <a:t>haudquaquam</a:t>
            </a:r>
            <a:r>
              <a:rPr lang="fr-FR"/>
              <a:t> </a:t>
            </a:r>
            <a:r>
              <a:rPr lang="fr-FR" err="1"/>
              <a:t>mediocre</a:t>
            </a:r>
            <a:r>
              <a:rPr lang="fr-FR"/>
              <a:t> </a:t>
            </a:r>
            <a:r>
              <a:rPr lang="fr-FR" err="1"/>
              <a:t>condimentum</a:t>
            </a:r>
            <a:r>
              <a:rPr lang="fr-FR"/>
              <a:t> </a:t>
            </a:r>
            <a:r>
              <a:rPr lang="fr-FR" err="1"/>
              <a:t>amicitiae</a:t>
            </a:r>
            <a:r>
              <a:rPr lang="fr-FR"/>
              <a:t>. </a:t>
            </a:r>
            <a:r>
              <a:rPr lang="fr-FR" err="1"/>
              <a:t>Tristitia</a:t>
            </a:r>
            <a:r>
              <a:rPr lang="fr-FR"/>
              <a:t> </a:t>
            </a:r>
            <a:r>
              <a:rPr lang="fr-FR" err="1"/>
              <a:t>autem</a:t>
            </a:r>
            <a:r>
              <a:rPr lang="fr-FR"/>
              <a:t> et in omni re </a:t>
            </a:r>
            <a:r>
              <a:rPr lang="fr-FR" err="1"/>
              <a:t>severitas</a:t>
            </a:r>
            <a:r>
              <a:rPr lang="fr-FR"/>
              <a:t> </a:t>
            </a:r>
            <a:r>
              <a:rPr lang="fr-FR" err="1"/>
              <a:t>habet</a:t>
            </a:r>
            <a:r>
              <a:rPr lang="fr-FR"/>
              <a:t> </a:t>
            </a:r>
            <a:r>
              <a:rPr lang="fr-FR" err="1"/>
              <a:t>illa</a:t>
            </a:r>
            <a:r>
              <a:rPr lang="fr-FR"/>
              <a:t> </a:t>
            </a:r>
            <a:r>
              <a:rPr lang="fr-FR" err="1"/>
              <a:t>quidem</a:t>
            </a:r>
            <a:r>
              <a:rPr lang="fr-FR"/>
              <a:t> </a:t>
            </a:r>
            <a:r>
              <a:rPr lang="fr-FR" err="1"/>
              <a:t>gravitatem</a:t>
            </a:r>
            <a:r>
              <a:rPr lang="fr-FR"/>
              <a:t>, </a:t>
            </a:r>
            <a:r>
              <a:rPr lang="fr-FR" err="1"/>
              <a:t>sed</a:t>
            </a:r>
            <a:r>
              <a:rPr lang="fr-FR"/>
              <a:t> </a:t>
            </a:r>
            <a:r>
              <a:rPr lang="fr-FR" err="1"/>
              <a:t>amicitia</a:t>
            </a:r>
            <a:r>
              <a:rPr lang="fr-FR"/>
              <a:t> </a:t>
            </a:r>
            <a:r>
              <a:rPr lang="fr-FR" err="1"/>
              <a:t>remissior</a:t>
            </a:r>
            <a:r>
              <a:rPr lang="fr-FR"/>
              <a:t> esse </a:t>
            </a:r>
            <a:r>
              <a:rPr lang="fr-FR" err="1"/>
              <a:t>debet</a:t>
            </a:r>
            <a:r>
              <a:rPr lang="fr-FR"/>
              <a:t> et </a:t>
            </a:r>
            <a:r>
              <a:rPr lang="fr-FR" err="1"/>
              <a:t>liberior</a:t>
            </a:r>
            <a:r>
              <a:rPr lang="fr-FR"/>
              <a:t> et </a:t>
            </a:r>
            <a:r>
              <a:rPr lang="fr-FR" err="1"/>
              <a:t>dulcior</a:t>
            </a:r>
            <a:r>
              <a:rPr lang="fr-FR"/>
              <a:t> et ad </a:t>
            </a:r>
            <a:r>
              <a:rPr lang="fr-FR" err="1"/>
              <a:t>omnem</a:t>
            </a:r>
            <a:r>
              <a:rPr lang="fr-FR"/>
              <a:t> </a:t>
            </a:r>
            <a:r>
              <a:rPr lang="fr-FR" err="1"/>
              <a:t>comitatem</a:t>
            </a:r>
            <a:r>
              <a:rPr lang="fr-FR"/>
              <a:t> </a:t>
            </a:r>
            <a:r>
              <a:rPr lang="fr-FR" err="1"/>
              <a:t>facilitatemque</a:t>
            </a:r>
            <a:r>
              <a:rPr lang="fr-FR"/>
              <a:t> </a:t>
            </a:r>
            <a:r>
              <a:rPr lang="fr-FR" err="1"/>
              <a:t>proclivior</a:t>
            </a:r>
            <a:r>
              <a:rPr lang="fr-FR"/>
              <a:t>.</a:t>
            </a:r>
          </a:p>
          <a:p>
            <a:pPr lvl="2"/>
            <a:endParaRPr lang="fr-FR"/>
          </a:p>
          <a:p>
            <a:pPr marL="1600200" marR="0" lvl="3"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lang="fr-FR" err="1"/>
              <a:t>Antequam</a:t>
            </a:r>
            <a:r>
              <a:rPr lang="fr-FR"/>
              <a:t> </a:t>
            </a:r>
            <a:r>
              <a:rPr lang="fr-FR" err="1"/>
              <a:t>publici</a:t>
            </a:r>
            <a:r>
              <a:rPr lang="fr-FR"/>
              <a:t> </a:t>
            </a:r>
            <a:r>
              <a:rPr lang="fr-FR" err="1"/>
              <a:t>fieret</a:t>
            </a:r>
            <a:r>
              <a:rPr lang="fr-FR"/>
              <a:t> </a:t>
            </a:r>
            <a:r>
              <a:rPr lang="fr-FR" err="1"/>
              <a:t>simulationem</a:t>
            </a:r>
            <a:r>
              <a:rPr lang="fr-FR"/>
              <a:t> </a:t>
            </a:r>
            <a:r>
              <a:rPr lang="fr-FR" err="1"/>
              <a:t>antequam</a:t>
            </a:r>
            <a:r>
              <a:rPr lang="fr-FR"/>
              <a:t> </a:t>
            </a:r>
            <a:r>
              <a:rPr lang="fr-FR" err="1"/>
              <a:t>nocturnis</a:t>
            </a:r>
            <a:r>
              <a:rPr lang="fr-FR"/>
              <a:t> </a:t>
            </a:r>
            <a:r>
              <a:rPr lang="fr-FR" err="1"/>
              <a:t>pertinacius</a:t>
            </a:r>
            <a:r>
              <a:rPr lang="fr-FR"/>
              <a:t> </a:t>
            </a:r>
            <a:r>
              <a:rPr lang="fr-FR" err="1"/>
              <a:t>eique</a:t>
            </a:r>
            <a:r>
              <a:rPr lang="fr-FR"/>
              <a:t> per </a:t>
            </a:r>
            <a:r>
              <a:rPr lang="fr-FR" err="1"/>
              <a:t>difficillimum</a:t>
            </a:r>
            <a:r>
              <a:rPr lang="fr-FR"/>
              <a:t> </a:t>
            </a:r>
            <a:r>
              <a:rPr lang="fr-FR" err="1"/>
              <a:t>auxilio</a:t>
            </a:r>
            <a:r>
              <a:rPr lang="fr-FR"/>
              <a:t> </a:t>
            </a:r>
            <a:r>
              <a:rPr lang="fr-FR" err="1"/>
              <a:t>quibusve</a:t>
            </a:r>
            <a:r>
              <a:rPr lang="fr-FR"/>
              <a:t> </a:t>
            </a:r>
            <a:r>
              <a:rPr lang="fr-FR" err="1"/>
              <a:t>simulationem</a:t>
            </a:r>
            <a:r>
              <a:rPr lang="fr-FR"/>
              <a:t> </a:t>
            </a:r>
            <a:r>
              <a:rPr lang="fr-FR" err="1"/>
              <a:t>tractatus</a:t>
            </a:r>
            <a:r>
              <a:rPr lang="fr-FR"/>
              <a:t> </a:t>
            </a:r>
            <a:r>
              <a:rPr lang="fr-FR" err="1"/>
              <a:t>confidentia</a:t>
            </a:r>
            <a:r>
              <a:rPr lang="fr-FR"/>
              <a:t>.</a:t>
            </a:r>
          </a:p>
          <a:p>
            <a:pPr lvl="3"/>
            <a:endParaRPr lang="fr-FR"/>
          </a:p>
          <a:p>
            <a:pPr lvl="1"/>
            <a:endParaRPr lang="fr-FR"/>
          </a:p>
          <a:p>
            <a:pPr lvl="0"/>
            <a:endParaRPr lang="fr-FR"/>
          </a:p>
          <a:p>
            <a:pPr lvl="0"/>
            <a:endParaRPr lang="fr-FR"/>
          </a:p>
        </p:txBody>
      </p:sp>
    </p:spTree>
    <p:extLst>
      <p:ext uri="{BB962C8B-B14F-4D97-AF65-F5344CB8AC3E}">
        <p14:creationId xmlns:p14="http://schemas.microsoft.com/office/powerpoint/2010/main" val="120852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iapositive de fin &quot;merci&quot;">
    <p:bg>
      <p:bgPr>
        <a:solidFill>
          <a:srgbClr val="FFFF00"/>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3CF5E3E-D584-4853-90D0-66DF4D162D19}"/>
              </a:ext>
            </a:extLst>
          </p:cNvPr>
          <p:cNvSpPr txBox="1"/>
          <p:nvPr userDrawn="1"/>
        </p:nvSpPr>
        <p:spPr>
          <a:xfrm>
            <a:off x="4270549" y="2186250"/>
            <a:ext cx="3650901" cy="1862048"/>
          </a:xfrm>
          <a:prstGeom prst="rect">
            <a:avLst/>
          </a:prstGeom>
          <a:noFill/>
        </p:spPr>
        <p:txBody>
          <a:bodyPr wrap="square" rtlCol="0">
            <a:spAutoFit/>
          </a:bodyPr>
          <a:lstStyle/>
          <a:p>
            <a:r>
              <a:rPr lang="fr-FR" sz="11500" b="1">
                <a:latin typeface="Amnesty Trade Gothic Cn" panose="020B0506040303020004" pitchFamily="34" charset="0"/>
              </a:rPr>
              <a:t>MERCI</a:t>
            </a:r>
            <a:endParaRPr lang="fr-FR" sz="9600" b="1">
              <a:latin typeface="Amnesty Trade Gothic Cn" panose="020B0506040303020004" pitchFamily="34" charset="0"/>
            </a:endParaRPr>
          </a:p>
        </p:txBody>
      </p:sp>
      <p:pic>
        <p:nvPicPr>
          <p:cNvPr id="5" name="Image 4">
            <a:extLst>
              <a:ext uri="{FF2B5EF4-FFF2-40B4-BE49-F238E27FC236}">
                <a16:creationId xmlns:a16="http://schemas.microsoft.com/office/drawing/2014/main" id="{14653712-551F-4F57-B4B2-CE7BFE4D78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9403" y="3578915"/>
            <a:ext cx="5773194" cy="3245837"/>
          </a:xfrm>
          <a:prstGeom prst="rect">
            <a:avLst/>
          </a:prstGeom>
        </p:spPr>
      </p:pic>
      <p:pic>
        <p:nvPicPr>
          <p:cNvPr id="7" name="Image 6">
            <a:extLst>
              <a:ext uri="{FF2B5EF4-FFF2-40B4-BE49-F238E27FC236}">
                <a16:creationId xmlns:a16="http://schemas.microsoft.com/office/drawing/2014/main" id="{204EFB99-041B-49A0-8B39-865C30BCCE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481" y="4517260"/>
            <a:ext cx="1741037" cy="738001"/>
          </a:xfrm>
          <a:prstGeom prst="rect">
            <a:avLst/>
          </a:prstGeom>
        </p:spPr>
      </p:pic>
    </p:spTree>
    <p:extLst>
      <p:ext uri="{BB962C8B-B14F-4D97-AF65-F5344CB8AC3E}">
        <p14:creationId xmlns:p14="http://schemas.microsoft.com/office/powerpoint/2010/main" val="302717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B371C-869C-446A-9CDE-8228E82E7E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FE8B55-31FC-4559-A35A-EAD5399190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C5F3B2-6D23-4FFF-8C6A-E7D0E7C8C4FF}"/>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18836274-E2EE-49D2-9F59-30CC3D479D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69CAF6-82DE-4F62-9A96-B209696B9397}"/>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360160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3F324-DAB6-440A-8894-DC0B973BF78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C05B45-C5A9-48BA-9EB3-5AA1B15AF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FB1513-0964-4AE4-9DF5-4BD5E1AC8B42}"/>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5235FCAE-64FA-4442-A06F-41B8FCC25E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C1498E-DC21-4623-9E15-8400CC0D64D5}"/>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1205571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13CF3-E122-4A31-955D-18100858DE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369A5A-82F2-4965-B70C-FC50CA44EC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E8ABAC7-1E0E-4DFF-8064-7EDB9FB9074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96ADC45-2D84-4267-A75E-57D12E2DE08D}"/>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6" name="Espace réservé du pied de page 5">
            <a:extLst>
              <a:ext uri="{FF2B5EF4-FFF2-40B4-BE49-F238E27FC236}">
                <a16:creationId xmlns:a16="http://schemas.microsoft.com/office/drawing/2014/main" id="{7DE3BD33-ED34-4F77-9091-0EE554C13B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DCD6CD-910E-4031-AC22-316052A6D54C}"/>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1721960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2B39D-206C-46E7-B861-F67557FEAB9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54BCC8-5A4C-4C9C-A542-49BD07A35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F29C529-A376-4072-BB02-747F1757EE6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FB1847-14BB-442E-AEB7-D10086293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244942-12A3-4AF9-825E-10661998A45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A9A4D91-ED27-44C1-B962-AE91A46D4253}"/>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8" name="Espace réservé du pied de page 7">
            <a:extLst>
              <a:ext uri="{FF2B5EF4-FFF2-40B4-BE49-F238E27FC236}">
                <a16:creationId xmlns:a16="http://schemas.microsoft.com/office/drawing/2014/main" id="{D30B6DA8-7C00-4B3E-B072-0A582582EF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B45A57C-4556-4668-BC7A-AAC3B8D4A8F0}"/>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4248325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67B0C-00E4-4FDC-A860-CD0405939A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802673E-A51C-4144-8868-E3A20C647A2E}"/>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4" name="Espace réservé du pied de page 3">
            <a:extLst>
              <a:ext uri="{FF2B5EF4-FFF2-40B4-BE49-F238E27FC236}">
                <a16:creationId xmlns:a16="http://schemas.microsoft.com/office/drawing/2014/main" id="{1A908504-04DE-4099-961A-E0F1EF00F98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89D2139-D590-4B16-A022-02F7952D6286}"/>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382730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879CC5-230D-4A54-85F6-91940A8C8F67}"/>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3" name="Espace réservé du pied de page 2">
            <a:extLst>
              <a:ext uri="{FF2B5EF4-FFF2-40B4-BE49-F238E27FC236}">
                <a16:creationId xmlns:a16="http://schemas.microsoft.com/office/drawing/2014/main" id="{347997C5-0903-4E31-884E-6D3D5818A6A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9080EC-960D-48C1-9618-EA76C0CCE1DF}"/>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162399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grand titre et sous-titre">
    <p:bg>
      <p:bgPr>
        <a:solidFill>
          <a:srgbClr val="FFFF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85816-54E9-45F5-BCAE-B0F60A34AAFE}"/>
              </a:ext>
            </a:extLst>
          </p:cNvPr>
          <p:cNvSpPr>
            <a:spLocks noGrp="1"/>
          </p:cNvSpPr>
          <p:nvPr>
            <p:ph type="title" hasCustomPrompt="1"/>
          </p:nvPr>
        </p:nvSpPr>
        <p:spPr>
          <a:xfrm>
            <a:off x="2530926" y="2647496"/>
            <a:ext cx="7130143" cy="781504"/>
          </a:xfrm>
          <a:prstGeom prst="rect">
            <a:avLst/>
          </a:prstGeom>
          <a:solidFill>
            <a:schemeClr val="tx1"/>
          </a:solidFill>
        </p:spPr>
        <p:txBody>
          <a:bodyPr/>
          <a:lstStyle>
            <a:lvl1pPr algn="ctr">
              <a:defRPr sz="5400" b="1">
                <a:solidFill>
                  <a:srgbClr val="FFFF00"/>
                </a:solidFill>
                <a:latin typeface="Amnesty Trade Gothic Cn" panose="020B0506040303020004" pitchFamily="34" charset="0"/>
              </a:defRPr>
            </a:lvl1pPr>
          </a:lstStyle>
          <a:p>
            <a:r>
              <a:rPr lang="fr-FR"/>
              <a:t>TITRE DU DOCUMENT</a:t>
            </a:r>
          </a:p>
        </p:txBody>
      </p:sp>
      <p:sp>
        <p:nvSpPr>
          <p:cNvPr id="6" name="Espace réservé du texte 5">
            <a:extLst>
              <a:ext uri="{FF2B5EF4-FFF2-40B4-BE49-F238E27FC236}">
                <a16:creationId xmlns:a16="http://schemas.microsoft.com/office/drawing/2014/main" id="{5862C685-4AA9-45DD-A409-0079F6927E09}"/>
              </a:ext>
            </a:extLst>
          </p:cNvPr>
          <p:cNvSpPr>
            <a:spLocks noGrp="1"/>
          </p:cNvSpPr>
          <p:nvPr>
            <p:ph type="body" sz="quarter" idx="10" hasCustomPrompt="1"/>
          </p:nvPr>
        </p:nvSpPr>
        <p:spPr>
          <a:xfrm>
            <a:off x="4386939" y="3656920"/>
            <a:ext cx="3418115" cy="508000"/>
          </a:xfrm>
          <a:prstGeom prst="rect">
            <a:avLst/>
          </a:prstGeom>
        </p:spPr>
        <p:txBody>
          <a:bodyPr/>
          <a:lstStyle>
            <a:lvl1pPr algn="ctr">
              <a:buNone/>
              <a:defRPr sz="4400" b="1">
                <a:latin typeface="Amnesty Trade Gothic Cn" panose="020B0506040303020004" pitchFamily="34" charset="0"/>
              </a:defRPr>
            </a:lvl1pPr>
          </a:lstStyle>
          <a:p>
            <a:pPr lvl="0"/>
            <a:r>
              <a:rPr lang="fr-FR"/>
              <a:t>SOUS-TITRE</a:t>
            </a:r>
          </a:p>
        </p:txBody>
      </p:sp>
    </p:spTree>
    <p:extLst>
      <p:ext uri="{BB962C8B-B14F-4D97-AF65-F5344CB8AC3E}">
        <p14:creationId xmlns:p14="http://schemas.microsoft.com/office/powerpoint/2010/main" val="176268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01297-7C83-4ACB-98F6-A3A3E1CA89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9224051-3695-415E-9D2F-33CEACCAB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74462E-7DE4-4E2F-8952-762A76F5D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EBEF54-7297-40B4-818B-019794E2FB78}"/>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6" name="Espace réservé du pied de page 5">
            <a:extLst>
              <a:ext uri="{FF2B5EF4-FFF2-40B4-BE49-F238E27FC236}">
                <a16:creationId xmlns:a16="http://schemas.microsoft.com/office/drawing/2014/main" id="{EADE2876-0A47-4AC3-A744-7268D20F6B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A8F5D8-AB1C-4FBD-8930-B1702E6B7FC7}"/>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370813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BB379-2BEC-46B9-A84B-A72B127A2FC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4924093-A543-4332-97E4-E48A68A15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8BE6D0A-A6D6-4FB5-BE63-5EFA933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51F9AF-B849-4D24-AC35-A55C51DA6F4A}"/>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6" name="Espace réservé du pied de page 5">
            <a:extLst>
              <a:ext uri="{FF2B5EF4-FFF2-40B4-BE49-F238E27FC236}">
                <a16:creationId xmlns:a16="http://schemas.microsoft.com/office/drawing/2014/main" id="{AC2A1421-52E2-4F03-B98E-F58CE8FB0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6CAE13-7D6E-49F7-8C29-1DD73A4CC39F}"/>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255981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6F326-DE78-42C2-9F93-9A964CF0D7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321ED32-36BA-4102-88B7-8F02B9D4BA6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4FBAC0-3D8A-4BEB-A0B7-D8A1F2C57C65}"/>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FE99048A-0683-487A-AEA0-9AF2A3E813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2E9D97-39B5-416C-8D3B-3D07E07208C2}"/>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34050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32D895-38F4-45C2-ACFD-DD1A2B35BD8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8258942-EB1C-44B0-926D-00FBB9CE91D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D97EC-BF92-48A4-BA69-1F1E820562A1}"/>
              </a:ext>
            </a:extLst>
          </p:cNvPr>
          <p:cNvSpPr>
            <a:spLocks noGrp="1"/>
          </p:cNvSpPr>
          <p:nvPr>
            <p:ph type="dt" sz="half" idx="10"/>
          </p:nvPr>
        </p:nvSpPr>
        <p:spPr/>
        <p:txBody>
          <a:bodyPr/>
          <a:lstStyle/>
          <a:p>
            <a:fld id="{F124B1EF-C355-4026-8DB3-AEE936FF0816}"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71F3684D-AA75-4FB1-B17E-E14389452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5D04C8-5775-4CBC-A2BA-8B9B226B94DA}"/>
              </a:ext>
            </a:extLst>
          </p:cNvPr>
          <p:cNvSpPr>
            <a:spLocks noGrp="1"/>
          </p:cNvSpPr>
          <p:nvPr>
            <p:ph type="sldNum" sz="quarter" idx="12"/>
          </p:nvPr>
        </p:nvSpPr>
        <p:spPr/>
        <p:txBody>
          <a:bodyPr/>
          <a:lstStyle/>
          <a:p>
            <a:fld id="{F26810B2-3694-48BB-AC8E-81A845F6039C}" type="slidenum">
              <a:rPr lang="fr-FR" smtClean="0"/>
              <a:t>‹N°›</a:t>
            </a:fld>
            <a:endParaRPr lang="fr-FR"/>
          </a:p>
        </p:txBody>
      </p:sp>
    </p:spTree>
    <p:extLst>
      <p:ext uri="{BB962C8B-B14F-4D97-AF65-F5344CB8AC3E}">
        <p14:creationId xmlns:p14="http://schemas.microsoft.com/office/powerpoint/2010/main" val="154561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e grand titre">
    <p:bg>
      <p:bgPr>
        <a:solidFill>
          <a:srgbClr val="FFFF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85816-54E9-45F5-BCAE-B0F60A34AAFE}"/>
              </a:ext>
            </a:extLst>
          </p:cNvPr>
          <p:cNvSpPr>
            <a:spLocks noGrp="1"/>
          </p:cNvSpPr>
          <p:nvPr>
            <p:ph type="title" hasCustomPrompt="1"/>
          </p:nvPr>
        </p:nvSpPr>
        <p:spPr>
          <a:xfrm>
            <a:off x="2530928" y="3038248"/>
            <a:ext cx="7130143" cy="781504"/>
          </a:xfrm>
          <a:prstGeom prst="rect">
            <a:avLst/>
          </a:prstGeom>
          <a:solidFill>
            <a:schemeClr val="tx1"/>
          </a:solidFill>
        </p:spPr>
        <p:txBody>
          <a:bodyPr/>
          <a:lstStyle>
            <a:lvl1pPr algn="ctr">
              <a:defRPr sz="5400" b="1">
                <a:solidFill>
                  <a:srgbClr val="FFFF00"/>
                </a:solidFill>
                <a:latin typeface="Amnesty Trade Gothic Cn" panose="020B0506040303020004" pitchFamily="34" charset="0"/>
              </a:defRPr>
            </a:lvl1pPr>
          </a:lstStyle>
          <a:p>
            <a:r>
              <a:rPr lang="fr-FR"/>
              <a:t>TITRE DU DOCUMENT</a:t>
            </a:r>
          </a:p>
        </p:txBody>
      </p:sp>
    </p:spTree>
    <p:extLst>
      <p:ext uri="{BB962C8B-B14F-4D97-AF65-F5344CB8AC3E}">
        <p14:creationId xmlns:p14="http://schemas.microsoft.com/office/powerpoint/2010/main" val="39428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positive titre/sous-partie et tex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E25C72-24C5-4298-8277-AAE95E41CCCD}"/>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Espace réservé du contenu 5">
            <a:extLst>
              <a:ext uri="{FF2B5EF4-FFF2-40B4-BE49-F238E27FC236}">
                <a16:creationId xmlns:a16="http://schemas.microsoft.com/office/drawing/2014/main" id="{A6D17D62-B171-4360-B1DD-C8847A8C9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cxnSp>
        <p:nvCxnSpPr>
          <p:cNvPr id="11" name="Connecteur droit 10">
            <a:extLst>
              <a:ext uri="{FF2B5EF4-FFF2-40B4-BE49-F238E27FC236}">
                <a16:creationId xmlns:a16="http://schemas.microsoft.com/office/drawing/2014/main" id="{5C4598B0-7BA0-43FF-B878-52F367CD6759}"/>
              </a:ext>
            </a:extLst>
          </p:cNvPr>
          <p:cNvCxnSpPr>
            <a:cxnSpLocks/>
          </p:cNvCxnSpPr>
          <p:nvPr userDrawn="1"/>
        </p:nvCxnSpPr>
        <p:spPr>
          <a:xfrm>
            <a:off x="605243" y="1712564"/>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16" name="Espace réservé du texte 15">
            <a:extLst>
              <a:ext uri="{FF2B5EF4-FFF2-40B4-BE49-F238E27FC236}">
                <a16:creationId xmlns:a16="http://schemas.microsoft.com/office/drawing/2014/main" id="{54BEC922-E562-4E35-8E1B-7B5748CC4ACD}"/>
              </a:ext>
            </a:extLst>
          </p:cNvPr>
          <p:cNvSpPr>
            <a:spLocks noGrp="1"/>
          </p:cNvSpPr>
          <p:nvPr>
            <p:ph type="body" sz="quarter" idx="11" hasCustomPrompt="1"/>
          </p:nvPr>
        </p:nvSpPr>
        <p:spPr>
          <a:xfrm>
            <a:off x="-1" y="394017"/>
            <a:ext cx="3892730" cy="590931"/>
          </a:xfrm>
          <a:prstGeom prst="rect">
            <a:avLst/>
          </a:prstGeom>
          <a:solidFill>
            <a:schemeClr val="tx1"/>
          </a:solidFill>
        </p:spPr>
        <p:txBody>
          <a:bodyPr wrap="square">
            <a:spAutoFit/>
          </a:bodyPr>
          <a:lstStyle>
            <a:lvl1pPr algn="r">
              <a:buNone/>
              <a:defRPr sz="3600" b="1">
                <a:solidFill>
                  <a:schemeClr val="bg1"/>
                </a:solidFill>
                <a:latin typeface="Amnesty Trade Gothic Cn" panose="020B0506040303020004" pitchFamily="34" charset="0"/>
              </a:defRPr>
            </a:lvl1pPr>
          </a:lstStyle>
          <a:p>
            <a:pPr lvl="0"/>
            <a:r>
              <a:rPr lang="fr-FR"/>
              <a:t>   TITRE DE LA PARTIE</a:t>
            </a:r>
          </a:p>
        </p:txBody>
      </p:sp>
      <p:sp>
        <p:nvSpPr>
          <p:cNvPr id="18" name="Espace réservé du texte 17">
            <a:extLst>
              <a:ext uri="{FF2B5EF4-FFF2-40B4-BE49-F238E27FC236}">
                <a16:creationId xmlns:a16="http://schemas.microsoft.com/office/drawing/2014/main" id="{19CE6426-7513-4A48-9268-E2925DEEB730}"/>
              </a:ext>
            </a:extLst>
          </p:cNvPr>
          <p:cNvSpPr>
            <a:spLocks noGrp="1"/>
          </p:cNvSpPr>
          <p:nvPr>
            <p:ph type="body" sz="quarter" idx="12" hasCustomPrompt="1"/>
          </p:nvPr>
        </p:nvSpPr>
        <p:spPr>
          <a:xfrm>
            <a:off x="330923" y="1106886"/>
            <a:ext cx="2307772" cy="403225"/>
          </a:xfrm>
          <a:prstGeom prst="rect">
            <a:avLst/>
          </a:prstGeom>
        </p:spPr>
        <p:txBody>
          <a:bodyPr>
            <a:noAutofit/>
          </a:bodyPr>
          <a:lstStyle>
            <a:lvl1pPr algn="r">
              <a:buNone/>
              <a:defRPr sz="3200" b="1">
                <a:latin typeface="Amnesty Trade Gothic Cn" panose="020B0506040303020004" pitchFamily="34" charset="0"/>
              </a:defRPr>
            </a:lvl1pPr>
          </a:lstStyle>
          <a:p>
            <a:pPr lvl="0"/>
            <a:r>
              <a:rPr lang="fr-FR"/>
              <a:t>SOUS-PARTIE</a:t>
            </a:r>
          </a:p>
        </p:txBody>
      </p:sp>
      <p:sp>
        <p:nvSpPr>
          <p:cNvPr id="10" name="Espace réservé du contenu 2">
            <a:extLst>
              <a:ext uri="{FF2B5EF4-FFF2-40B4-BE49-F238E27FC236}">
                <a16:creationId xmlns:a16="http://schemas.microsoft.com/office/drawing/2014/main" id="{9CA930FB-019A-408F-96E4-CE035E8A7BAD}"/>
              </a:ext>
            </a:extLst>
          </p:cNvPr>
          <p:cNvSpPr>
            <a:spLocks noGrp="1"/>
          </p:cNvSpPr>
          <p:nvPr>
            <p:ph sz="quarter" idx="13" hasCustomPrompt="1"/>
          </p:nvPr>
        </p:nvSpPr>
        <p:spPr>
          <a:xfrm>
            <a:off x="1445418" y="2168728"/>
            <a:ext cx="9301162" cy="4116310"/>
          </a:xfrm>
        </p:spPr>
        <p:txBody>
          <a:bodyPr>
            <a:normAutofit/>
          </a:bodyPr>
          <a:lstStyle>
            <a:lvl1pPr marL="0" indent="0">
              <a:lnSpc>
                <a:spcPct val="100000"/>
              </a:lnSpc>
              <a:spcBef>
                <a:spcPts val="0"/>
              </a:spcBef>
              <a:buNone/>
              <a:defRPr sz="1800">
                <a:latin typeface="Trade Gothic Next Light" panose="020B0403040303020004" pitchFamily="34" charset="0"/>
              </a:defRPr>
            </a:lvl1pPr>
          </a:lstStyle>
          <a:p>
            <a:pPr lvl="0"/>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 </a:t>
            </a:r>
            <a:r>
              <a:rPr lang="fr-FR" err="1"/>
              <a:t>obstinatum</a:t>
            </a:r>
            <a:r>
              <a:rPr lang="fr-FR"/>
              <a:t> </a:t>
            </a:r>
            <a:r>
              <a:rPr lang="fr-FR" err="1"/>
              <a:t>eius</a:t>
            </a:r>
            <a:r>
              <a:rPr lang="fr-FR"/>
              <a:t> </a:t>
            </a:r>
            <a:r>
              <a:rPr lang="fr-FR" err="1"/>
              <a:t>propositum</a:t>
            </a:r>
            <a:r>
              <a:rPr lang="fr-FR"/>
              <a:t> </a:t>
            </a:r>
            <a:r>
              <a:rPr lang="fr-FR" err="1"/>
              <a:t>accendente</a:t>
            </a:r>
            <a:r>
              <a:rPr lang="fr-FR"/>
              <a:t> </a:t>
            </a:r>
            <a:r>
              <a:rPr lang="fr-FR" err="1"/>
              <a:t>adulatorum</a:t>
            </a:r>
            <a:r>
              <a:rPr lang="fr-FR"/>
              <a:t> cohorte.</a:t>
            </a:r>
          </a:p>
          <a:p>
            <a:pPr lvl="0"/>
            <a:endParaRPr lang="fr-FR"/>
          </a:p>
          <a:p>
            <a:pPr lvl="0"/>
            <a:r>
              <a:rPr lang="fr-FR" err="1"/>
              <a:t>Quam</a:t>
            </a:r>
            <a:r>
              <a:rPr lang="fr-FR"/>
              <a:t> </a:t>
            </a:r>
            <a:r>
              <a:rPr lang="fr-FR" err="1"/>
              <a:t>ob</a:t>
            </a:r>
            <a:r>
              <a:rPr lang="fr-FR"/>
              <a:t> rem cave </a:t>
            </a:r>
            <a:r>
              <a:rPr lang="fr-FR" err="1"/>
              <a:t>Catoni</a:t>
            </a:r>
            <a:r>
              <a:rPr lang="fr-FR"/>
              <a:t> </a:t>
            </a:r>
            <a:r>
              <a:rPr lang="fr-FR" err="1"/>
              <a:t>anteponas</a:t>
            </a:r>
            <a:r>
              <a:rPr lang="fr-FR"/>
              <a:t> ne </a:t>
            </a:r>
            <a:r>
              <a:rPr lang="fr-FR" err="1"/>
              <a:t>istum</a:t>
            </a:r>
            <a:r>
              <a:rPr lang="fr-FR"/>
              <a:t> </a:t>
            </a:r>
            <a:r>
              <a:rPr lang="fr-FR" err="1"/>
              <a:t>quidem</a:t>
            </a:r>
            <a:r>
              <a:rPr lang="fr-FR"/>
              <a:t> ipsum, quem Apollo, ut ais, </a:t>
            </a:r>
            <a:r>
              <a:rPr lang="fr-FR" err="1"/>
              <a:t>sapientissimum</a:t>
            </a:r>
            <a:r>
              <a:rPr lang="fr-FR"/>
              <a:t> </a:t>
            </a:r>
            <a:r>
              <a:rPr lang="fr-FR" err="1"/>
              <a:t>iudicavit</a:t>
            </a:r>
            <a:r>
              <a:rPr lang="fr-FR"/>
              <a:t>; </a:t>
            </a:r>
            <a:r>
              <a:rPr lang="fr-FR" err="1"/>
              <a:t>huius</a:t>
            </a:r>
            <a:r>
              <a:rPr lang="fr-FR"/>
              <a:t> </a:t>
            </a:r>
            <a:r>
              <a:rPr lang="fr-FR" err="1"/>
              <a:t>enim</a:t>
            </a:r>
            <a:r>
              <a:rPr lang="fr-FR"/>
              <a:t> </a:t>
            </a:r>
            <a:r>
              <a:rPr lang="fr-FR" err="1"/>
              <a:t>facta</a:t>
            </a:r>
            <a:r>
              <a:rPr lang="fr-FR"/>
              <a:t>, </a:t>
            </a:r>
            <a:r>
              <a:rPr lang="fr-FR" err="1"/>
              <a:t>illius</a:t>
            </a:r>
            <a:r>
              <a:rPr lang="fr-FR"/>
              <a:t> dicta </a:t>
            </a:r>
            <a:r>
              <a:rPr lang="fr-FR" err="1"/>
              <a:t>laudantur</a:t>
            </a:r>
            <a:r>
              <a:rPr lang="fr-FR"/>
              <a:t>. De me </a:t>
            </a:r>
            <a:r>
              <a:rPr lang="fr-FR" err="1"/>
              <a:t>autem</a:t>
            </a:r>
            <a:r>
              <a:rPr lang="fr-FR"/>
              <a:t>, ut </a:t>
            </a:r>
            <a:r>
              <a:rPr lang="fr-FR" err="1"/>
              <a:t>iam</a:t>
            </a:r>
            <a:r>
              <a:rPr lang="fr-FR"/>
              <a:t> cum </a:t>
            </a:r>
            <a:r>
              <a:rPr lang="fr-FR" err="1"/>
              <a:t>utroque</a:t>
            </a:r>
            <a:r>
              <a:rPr lang="fr-FR"/>
              <a:t> </a:t>
            </a:r>
            <a:r>
              <a:rPr lang="fr-FR" err="1"/>
              <a:t>vestrum</a:t>
            </a:r>
            <a:r>
              <a:rPr lang="fr-FR"/>
              <a:t> </a:t>
            </a:r>
            <a:r>
              <a:rPr lang="fr-FR" err="1"/>
              <a:t>loquar</a:t>
            </a:r>
            <a:r>
              <a:rPr lang="fr-FR"/>
              <a:t>, sic </a:t>
            </a:r>
            <a:r>
              <a:rPr lang="fr-FR" err="1"/>
              <a:t>habetote</a:t>
            </a:r>
            <a:r>
              <a:rPr lang="fr-FR"/>
              <a:t>.</a:t>
            </a:r>
          </a:p>
          <a:p>
            <a:pPr lvl="0"/>
            <a:endParaRPr lang="fr-FR"/>
          </a:p>
          <a:p>
            <a:pPr lvl="0"/>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 </a:t>
            </a:r>
            <a:r>
              <a:rPr lang="fr-FR" err="1"/>
              <a:t>obstinatum</a:t>
            </a:r>
            <a:r>
              <a:rPr lang="fr-FR"/>
              <a:t> </a:t>
            </a:r>
            <a:r>
              <a:rPr lang="fr-FR" err="1"/>
              <a:t>eius</a:t>
            </a:r>
            <a:r>
              <a:rPr lang="fr-FR"/>
              <a:t> </a:t>
            </a:r>
            <a:r>
              <a:rPr lang="fr-FR" err="1"/>
              <a:t>propositum</a:t>
            </a:r>
            <a:r>
              <a:rPr lang="fr-FR"/>
              <a:t> </a:t>
            </a:r>
            <a:r>
              <a:rPr lang="fr-FR" err="1"/>
              <a:t>accendente</a:t>
            </a:r>
            <a:r>
              <a:rPr lang="fr-FR"/>
              <a:t> </a:t>
            </a:r>
            <a:r>
              <a:rPr lang="fr-FR" err="1"/>
              <a:t>adulatorum</a:t>
            </a:r>
            <a:r>
              <a:rPr lang="fr-FR"/>
              <a:t> cohorte.</a:t>
            </a:r>
          </a:p>
          <a:p>
            <a:pPr lvl="0"/>
            <a:endParaRPr lang="fr-FR"/>
          </a:p>
          <a:p>
            <a:endParaRPr lang="fr-FR"/>
          </a:p>
          <a:p>
            <a:pPr lvl="0"/>
            <a:endParaRPr lang="fr-FR"/>
          </a:p>
        </p:txBody>
      </p:sp>
    </p:spTree>
    <p:extLst>
      <p:ext uri="{BB962C8B-B14F-4D97-AF65-F5344CB8AC3E}">
        <p14:creationId xmlns:p14="http://schemas.microsoft.com/office/powerpoint/2010/main" val="377605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apositive titre et texte">
    <p:spTree>
      <p:nvGrpSpPr>
        <p:cNvPr id="1" name=""/>
        <p:cNvGrpSpPr/>
        <p:nvPr/>
      </p:nvGrpSpPr>
      <p:grpSpPr>
        <a:xfrm>
          <a:off x="0" y="0"/>
          <a:ext cx="0" cy="0"/>
          <a:chOff x="0" y="0"/>
          <a:chExt cx="0" cy="0"/>
        </a:xfrm>
      </p:grpSpPr>
      <p:pic>
        <p:nvPicPr>
          <p:cNvPr id="8" name="Espace réservé du contenu 5">
            <a:extLst>
              <a:ext uri="{FF2B5EF4-FFF2-40B4-BE49-F238E27FC236}">
                <a16:creationId xmlns:a16="http://schemas.microsoft.com/office/drawing/2014/main" id="{A6D17D62-B171-4360-B1DD-C8847A8C9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9" name="Rectangle 8">
            <a:extLst>
              <a:ext uri="{FF2B5EF4-FFF2-40B4-BE49-F238E27FC236}">
                <a16:creationId xmlns:a16="http://schemas.microsoft.com/office/drawing/2014/main" id="{0CDCC473-7C23-44D3-A9E0-51F332FA9D1A}"/>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5">
            <a:extLst>
              <a:ext uri="{FF2B5EF4-FFF2-40B4-BE49-F238E27FC236}">
                <a16:creationId xmlns:a16="http://schemas.microsoft.com/office/drawing/2014/main" id="{CDFA8A8A-51E2-465C-956B-116BAAC01798}"/>
              </a:ext>
            </a:extLst>
          </p:cNvPr>
          <p:cNvSpPr>
            <a:spLocks noGrp="1"/>
          </p:cNvSpPr>
          <p:nvPr>
            <p:ph type="body" sz="quarter" idx="11" hasCustomPrompt="1"/>
          </p:nvPr>
        </p:nvSpPr>
        <p:spPr>
          <a:xfrm>
            <a:off x="-1" y="394017"/>
            <a:ext cx="3892730" cy="590931"/>
          </a:xfrm>
          <a:prstGeom prst="rect">
            <a:avLst/>
          </a:prstGeom>
          <a:solidFill>
            <a:schemeClr val="tx1"/>
          </a:solidFill>
        </p:spPr>
        <p:txBody>
          <a:bodyPr wrap="square">
            <a:spAutoFit/>
          </a:bodyPr>
          <a:lstStyle>
            <a:lvl1pPr algn="r">
              <a:buNone/>
              <a:defRPr sz="3600" b="1">
                <a:solidFill>
                  <a:schemeClr val="bg1"/>
                </a:solidFill>
                <a:latin typeface="Amnesty Trade Gothic Cn" panose="020B0506040303020004" pitchFamily="34" charset="0"/>
              </a:defRPr>
            </a:lvl1pPr>
          </a:lstStyle>
          <a:p>
            <a:pPr lvl="0"/>
            <a:r>
              <a:rPr lang="fr-FR"/>
              <a:t>   TITRE DE LA PARTIE</a:t>
            </a:r>
          </a:p>
        </p:txBody>
      </p:sp>
      <p:sp>
        <p:nvSpPr>
          <p:cNvPr id="6" name="Espace réservé du contenu 2">
            <a:extLst>
              <a:ext uri="{FF2B5EF4-FFF2-40B4-BE49-F238E27FC236}">
                <a16:creationId xmlns:a16="http://schemas.microsoft.com/office/drawing/2014/main" id="{A391BB90-DAB1-4BE0-8808-6B02C649F13F}"/>
              </a:ext>
            </a:extLst>
          </p:cNvPr>
          <p:cNvSpPr>
            <a:spLocks noGrp="1"/>
          </p:cNvSpPr>
          <p:nvPr>
            <p:ph sz="quarter" idx="13" hasCustomPrompt="1"/>
          </p:nvPr>
        </p:nvSpPr>
        <p:spPr>
          <a:xfrm>
            <a:off x="1445419" y="1677161"/>
            <a:ext cx="9301162" cy="4116310"/>
          </a:xfrm>
        </p:spPr>
        <p:txBody>
          <a:bodyPr>
            <a:normAutofit/>
          </a:bodyPr>
          <a:lstStyle>
            <a:lvl1pPr marL="0" indent="0">
              <a:lnSpc>
                <a:spcPct val="100000"/>
              </a:lnSpc>
              <a:spcBef>
                <a:spcPts val="0"/>
              </a:spcBef>
              <a:buNone/>
              <a:defRPr sz="1800">
                <a:latin typeface="Trade Gothic Next Light" panose="020B0403040303020004" pitchFamily="34" charset="0"/>
              </a:defRPr>
            </a:lvl1pPr>
          </a:lstStyle>
          <a:p>
            <a:pPr lvl="0"/>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 </a:t>
            </a:r>
            <a:r>
              <a:rPr lang="fr-FR" err="1"/>
              <a:t>obstinatum</a:t>
            </a:r>
            <a:r>
              <a:rPr lang="fr-FR"/>
              <a:t> </a:t>
            </a:r>
            <a:r>
              <a:rPr lang="fr-FR" err="1"/>
              <a:t>eius</a:t>
            </a:r>
            <a:r>
              <a:rPr lang="fr-FR"/>
              <a:t> </a:t>
            </a:r>
            <a:r>
              <a:rPr lang="fr-FR" err="1"/>
              <a:t>propositum</a:t>
            </a:r>
            <a:r>
              <a:rPr lang="fr-FR"/>
              <a:t> </a:t>
            </a:r>
            <a:r>
              <a:rPr lang="fr-FR" err="1"/>
              <a:t>accendente</a:t>
            </a:r>
            <a:r>
              <a:rPr lang="fr-FR"/>
              <a:t> </a:t>
            </a:r>
            <a:r>
              <a:rPr lang="fr-FR" err="1"/>
              <a:t>adulatorum</a:t>
            </a:r>
            <a:r>
              <a:rPr lang="fr-FR"/>
              <a:t> cohorte.</a:t>
            </a:r>
          </a:p>
          <a:p>
            <a:pPr lvl="0"/>
            <a:endParaRPr lang="fr-FR"/>
          </a:p>
          <a:p>
            <a:pPr lvl="0"/>
            <a:r>
              <a:rPr lang="fr-FR" err="1"/>
              <a:t>Quam</a:t>
            </a:r>
            <a:r>
              <a:rPr lang="fr-FR"/>
              <a:t> </a:t>
            </a:r>
            <a:r>
              <a:rPr lang="fr-FR" err="1"/>
              <a:t>ob</a:t>
            </a:r>
            <a:r>
              <a:rPr lang="fr-FR"/>
              <a:t> rem cave </a:t>
            </a:r>
            <a:r>
              <a:rPr lang="fr-FR" err="1"/>
              <a:t>Catoni</a:t>
            </a:r>
            <a:r>
              <a:rPr lang="fr-FR"/>
              <a:t> </a:t>
            </a:r>
            <a:r>
              <a:rPr lang="fr-FR" err="1"/>
              <a:t>anteponas</a:t>
            </a:r>
            <a:r>
              <a:rPr lang="fr-FR"/>
              <a:t> ne </a:t>
            </a:r>
            <a:r>
              <a:rPr lang="fr-FR" err="1"/>
              <a:t>istum</a:t>
            </a:r>
            <a:r>
              <a:rPr lang="fr-FR"/>
              <a:t> </a:t>
            </a:r>
            <a:r>
              <a:rPr lang="fr-FR" err="1"/>
              <a:t>quidem</a:t>
            </a:r>
            <a:r>
              <a:rPr lang="fr-FR"/>
              <a:t> ipsum, quem Apollo, ut ais, </a:t>
            </a:r>
            <a:r>
              <a:rPr lang="fr-FR" err="1"/>
              <a:t>sapientissimum</a:t>
            </a:r>
            <a:r>
              <a:rPr lang="fr-FR"/>
              <a:t> </a:t>
            </a:r>
            <a:r>
              <a:rPr lang="fr-FR" err="1"/>
              <a:t>iudicavit</a:t>
            </a:r>
            <a:r>
              <a:rPr lang="fr-FR"/>
              <a:t>; </a:t>
            </a:r>
            <a:r>
              <a:rPr lang="fr-FR" err="1"/>
              <a:t>huius</a:t>
            </a:r>
            <a:r>
              <a:rPr lang="fr-FR"/>
              <a:t> </a:t>
            </a:r>
            <a:r>
              <a:rPr lang="fr-FR" err="1"/>
              <a:t>enim</a:t>
            </a:r>
            <a:r>
              <a:rPr lang="fr-FR"/>
              <a:t> </a:t>
            </a:r>
            <a:r>
              <a:rPr lang="fr-FR" err="1"/>
              <a:t>facta</a:t>
            </a:r>
            <a:r>
              <a:rPr lang="fr-FR"/>
              <a:t>, </a:t>
            </a:r>
            <a:r>
              <a:rPr lang="fr-FR" err="1"/>
              <a:t>illius</a:t>
            </a:r>
            <a:r>
              <a:rPr lang="fr-FR"/>
              <a:t> dicta </a:t>
            </a:r>
            <a:r>
              <a:rPr lang="fr-FR" err="1"/>
              <a:t>laudantur</a:t>
            </a:r>
            <a:r>
              <a:rPr lang="fr-FR"/>
              <a:t>. De me </a:t>
            </a:r>
            <a:r>
              <a:rPr lang="fr-FR" err="1"/>
              <a:t>autem</a:t>
            </a:r>
            <a:r>
              <a:rPr lang="fr-FR"/>
              <a:t>, ut </a:t>
            </a:r>
            <a:r>
              <a:rPr lang="fr-FR" err="1"/>
              <a:t>iam</a:t>
            </a:r>
            <a:r>
              <a:rPr lang="fr-FR"/>
              <a:t> cum </a:t>
            </a:r>
            <a:r>
              <a:rPr lang="fr-FR" err="1"/>
              <a:t>utroque</a:t>
            </a:r>
            <a:r>
              <a:rPr lang="fr-FR"/>
              <a:t> </a:t>
            </a:r>
            <a:r>
              <a:rPr lang="fr-FR" err="1"/>
              <a:t>vestrum</a:t>
            </a:r>
            <a:r>
              <a:rPr lang="fr-FR"/>
              <a:t> </a:t>
            </a:r>
            <a:r>
              <a:rPr lang="fr-FR" err="1"/>
              <a:t>loquar</a:t>
            </a:r>
            <a:r>
              <a:rPr lang="fr-FR"/>
              <a:t>, sic </a:t>
            </a:r>
            <a:r>
              <a:rPr lang="fr-FR" err="1"/>
              <a:t>habetote</a:t>
            </a:r>
            <a:r>
              <a:rPr lang="fr-FR"/>
              <a:t>.</a:t>
            </a:r>
          </a:p>
          <a:p>
            <a:pPr lvl="0"/>
            <a:endParaRPr lang="fr-FR"/>
          </a:p>
          <a:p>
            <a:pPr lvl="0"/>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 </a:t>
            </a:r>
            <a:r>
              <a:rPr lang="fr-FR" err="1"/>
              <a:t>obstinatum</a:t>
            </a:r>
            <a:r>
              <a:rPr lang="fr-FR"/>
              <a:t> </a:t>
            </a:r>
            <a:r>
              <a:rPr lang="fr-FR" err="1"/>
              <a:t>eius</a:t>
            </a:r>
            <a:r>
              <a:rPr lang="fr-FR"/>
              <a:t> </a:t>
            </a:r>
            <a:r>
              <a:rPr lang="fr-FR" err="1"/>
              <a:t>propositum</a:t>
            </a:r>
            <a:r>
              <a:rPr lang="fr-FR"/>
              <a:t> </a:t>
            </a:r>
            <a:r>
              <a:rPr lang="fr-FR" err="1"/>
              <a:t>accendente</a:t>
            </a:r>
            <a:r>
              <a:rPr lang="fr-FR"/>
              <a:t> </a:t>
            </a:r>
            <a:r>
              <a:rPr lang="fr-FR" err="1"/>
              <a:t>adulatorum</a:t>
            </a:r>
            <a:r>
              <a:rPr lang="fr-FR"/>
              <a:t> cohorte.</a:t>
            </a:r>
          </a:p>
          <a:p>
            <a:pPr lvl="0"/>
            <a:endParaRPr lang="fr-FR"/>
          </a:p>
          <a:p>
            <a:endParaRPr lang="fr-FR"/>
          </a:p>
          <a:p>
            <a:pPr lvl="0"/>
            <a:endParaRPr lang="fr-FR"/>
          </a:p>
        </p:txBody>
      </p:sp>
    </p:spTree>
    <p:extLst>
      <p:ext uri="{BB962C8B-B14F-4D97-AF65-F5344CB8AC3E}">
        <p14:creationId xmlns:p14="http://schemas.microsoft.com/office/powerpoint/2010/main" val="139443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apositive sous-titre et tex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E25C72-24C5-4298-8277-AAE95E41CCCD}"/>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Espace réservé du contenu 5">
            <a:extLst>
              <a:ext uri="{FF2B5EF4-FFF2-40B4-BE49-F238E27FC236}">
                <a16:creationId xmlns:a16="http://schemas.microsoft.com/office/drawing/2014/main" id="{A6D17D62-B171-4360-B1DD-C8847A8C9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0" name="Espace réservé du contenu 2">
            <a:extLst>
              <a:ext uri="{FF2B5EF4-FFF2-40B4-BE49-F238E27FC236}">
                <a16:creationId xmlns:a16="http://schemas.microsoft.com/office/drawing/2014/main" id="{9CA930FB-019A-408F-96E4-CE035E8A7BAD}"/>
              </a:ext>
            </a:extLst>
          </p:cNvPr>
          <p:cNvSpPr>
            <a:spLocks noGrp="1"/>
          </p:cNvSpPr>
          <p:nvPr>
            <p:ph sz="quarter" idx="13" hasCustomPrompt="1"/>
          </p:nvPr>
        </p:nvSpPr>
        <p:spPr>
          <a:xfrm>
            <a:off x="1445419" y="1677161"/>
            <a:ext cx="9301162" cy="4116310"/>
          </a:xfrm>
        </p:spPr>
        <p:txBody>
          <a:bodyPr>
            <a:normAutofit/>
          </a:bodyPr>
          <a:lstStyle>
            <a:lvl1pPr marL="0" indent="0">
              <a:lnSpc>
                <a:spcPct val="100000"/>
              </a:lnSpc>
              <a:spcBef>
                <a:spcPts val="0"/>
              </a:spcBef>
              <a:buNone/>
              <a:defRPr sz="1800">
                <a:latin typeface="Trade Gothic Next Light" panose="020B0403040303020004" pitchFamily="34" charset="0"/>
              </a:defRPr>
            </a:lvl1pPr>
          </a:lstStyle>
          <a:p>
            <a:pPr lvl="0"/>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 </a:t>
            </a:r>
            <a:r>
              <a:rPr lang="fr-FR" err="1"/>
              <a:t>obstinatum</a:t>
            </a:r>
            <a:r>
              <a:rPr lang="fr-FR"/>
              <a:t> </a:t>
            </a:r>
            <a:r>
              <a:rPr lang="fr-FR" err="1"/>
              <a:t>eius</a:t>
            </a:r>
            <a:r>
              <a:rPr lang="fr-FR"/>
              <a:t> </a:t>
            </a:r>
            <a:r>
              <a:rPr lang="fr-FR" err="1"/>
              <a:t>propositum</a:t>
            </a:r>
            <a:r>
              <a:rPr lang="fr-FR"/>
              <a:t> </a:t>
            </a:r>
            <a:r>
              <a:rPr lang="fr-FR" err="1"/>
              <a:t>accendente</a:t>
            </a:r>
            <a:r>
              <a:rPr lang="fr-FR"/>
              <a:t> </a:t>
            </a:r>
            <a:r>
              <a:rPr lang="fr-FR" err="1"/>
              <a:t>adulatorum</a:t>
            </a:r>
            <a:r>
              <a:rPr lang="fr-FR"/>
              <a:t> cohorte.</a:t>
            </a:r>
          </a:p>
          <a:p>
            <a:pPr lvl="0"/>
            <a:endParaRPr lang="fr-FR"/>
          </a:p>
          <a:p>
            <a:pPr lvl="0"/>
            <a:r>
              <a:rPr lang="fr-FR" err="1"/>
              <a:t>Quam</a:t>
            </a:r>
            <a:r>
              <a:rPr lang="fr-FR"/>
              <a:t> </a:t>
            </a:r>
            <a:r>
              <a:rPr lang="fr-FR" err="1"/>
              <a:t>ob</a:t>
            </a:r>
            <a:r>
              <a:rPr lang="fr-FR"/>
              <a:t> rem cave </a:t>
            </a:r>
            <a:r>
              <a:rPr lang="fr-FR" err="1"/>
              <a:t>Catoni</a:t>
            </a:r>
            <a:r>
              <a:rPr lang="fr-FR"/>
              <a:t> </a:t>
            </a:r>
            <a:r>
              <a:rPr lang="fr-FR" err="1"/>
              <a:t>anteponas</a:t>
            </a:r>
            <a:r>
              <a:rPr lang="fr-FR"/>
              <a:t> ne </a:t>
            </a:r>
            <a:r>
              <a:rPr lang="fr-FR" err="1"/>
              <a:t>istum</a:t>
            </a:r>
            <a:r>
              <a:rPr lang="fr-FR"/>
              <a:t> </a:t>
            </a:r>
            <a:r>
              <a:rPr lang="fr-FR" err="1"/>
              <a:t>quidem</a:t>
            </a:r>
            <a:r>
              <a:rPr lang="fr-FR"/>
              <a:t> ipsum, quem Apollo, ut ais, </a:t>
            </a:r>
            <a:r>
              <a:rPr lang="fr-FR" err="1"/>
              <a:t>sapientissimum</a:t>
            </a:r>
            <a:r>
              <a:rPr lang="fr-FR"/>
              <a:t> </a:t>
            </a:r>
            <a:r>
              <a:rPr lang="fr-FR" err="1"/>
              <a:t>iudicavit</a:t>
            </a:r>
            <a:r>
              <a:rPr lang="fr-FR"/>
              <a:t>; </a:t>
            </a:r>
            <a:r>
              <a:rPr lang="fr-FR" err="1"/>
              <a:t>huius</a:t>
            </a:r>
            <a:r>
              <a:rPr lang="fr-FR"/>
              <a:t> </a:t>
            </a:r>
            <a:r>
              <a:rPr lang="fr-FR" err="1"/>
              <a:t>enim</a:t>
            </a:r>
            <a:r>
              <a:rPr lang="fr-FR"/>
              <a:t> </a:t>
            </a:r>
            <a:r>
              <a:rPr lang="fr-FR" err="1"/>
              <a:t>facta</a:t>
            </a:r>
            <a:r>
              <a:rPr lang="fr-FR"/>
              <a:t>, </a:t>
            </a:r>
            <a:r>
              <a:rPr lang="fr-FR" err="1"/>
              <a:t>illius</a:t>
            </a:r>
            <a:r>
              <a:rPr lang="fr-FR"/>
              <a:t> dicta </a:t>
            </a:r>
            <a:r>
              <a:rPr lang="fr-FR" err="1"/>
              <a:t>laudantur</a:t>
            </a:r>
            <a:r>
              <a:rPr lang="fr-FR"/>
              <a:t>. De me </a:t>
            </a:r>
            <a:r>
              <a:rPr lang="fr-FR" err="1"/>
              <a:t>autem</a:t>
            </a:r>
            <a:r>
              <a:rPr lang="fr-FR"/>
              <a:t>, ut </a:t>
            </a:r>
            <a:r>
              <a:rPr lang="fr-FR" err="1"/>
              <a:t>iam</a:t>
            </a:r>
            <a:r>
              <a:rPr lang="fr-FR"/>
              <a:t> cum </a:t>
            </a:r>
            <a:r>
              <a:rPr lang="fr-FR" err="1"/>
              <a:t>utroque</a:t>
            </a:r>
            <a:r>
              <a:rPr lang="fr-FR"/>
              <a:t> </a:t>
            </a:r>
            <a:r>
              <a:rPr lang="fr-FR" err="1"/>
              <a:t>vestrum</a:t>
            </a:r>
            <a:r>
              <a:rPr lang="fr-FR"/>
              <a:t> </a:t>
            </a:r>
            <a:r>
              <a:rPr lang="fr-FR" err="1"/>
              <a:t>loquar</a:t>
            </a:r>
            <a:r>
              <a:rPr lang="fr-FR"/>
              <a:t>, sic </a:t>
            </a:r>
            <a:r>
              <a:rPr lang="fr-FR" err="1"/>
              <a:t>habetote</a:t>
            </a:r>
            <a:r>
              <a:rPr lang="fr-FR"/>
              <a:t>.</a:t>
            </a:r>
          </a:p>
          <a:p>
            <a:pPr lvl="0"/>
            <a:endParaRPr lang="fr-FR"/>
          </a:p>
          <a:p>
            <a:pPr lvl="0"/>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 </a:t>
            </a:r>
            <a:r>
              <a:rPr lang="fr-FR" err="1"/>
              <a:t>obstinatum</a:t>
            </a:r>
            <a:r>
              <a:rPr lang="fr-FR"/>
              <a:t> </a:t>
            </a:r>
            <a:r>
              <a:rPr lang="fr-FR" err="1"/>
              <a:t>eius</a:t>
            </a:r>
            <a:r>
              <a:rPr lang="fr-FR"/>
              <a:t> </a:t>
            </a:r>
            <a:r>
              <a:rPr lang="fr-FR" err="1"/>
              <a:t>propositum</a:t>
            </a:r>
            <a:r>
              <a:rPr lang="fr-FR"/>
              <a:t> </a:t>
            </a:r>
            <a:r>
              <a:rPr lang="fr-FR" err="1"/>
              <a:t>accendente</a:t>
            </a:r>
            <a:r>
              <a:rPr lang="fr-FR"/>
              <a:t> </a:t>
            </a:r>
            <a:r>
              <a:rPr lang="fr-FR" err="1"/>
              <a:t>adulatorum</a:t>
            </a:r>
            <a:r>
              <a:rPr lang="fr-FR"/>
              <a:t> cohorte.</a:t>
            </a:r>
          </a:p>
          <a:p>
            <a:pPr lvl="0"/>
            <a:endParaRPr lang="fr-FR"/>
          </a:p>
          <a:p>
            <a:endParaRPr lang="fr-FR"/>
          </a:p>
          <a:p>
            <a:pPr lvl="0"/>
            <a:endParaRPr lang="fr-FR"/>
          </a:p>
        </p:txBody>
      </p:sp>
      <p:cxnSp>
        <p:nvCxnSpPr>
          <p:cNvPr id="9" name="Connecteur droit 8">
            <a:extLst>
              <a:ext uri="{FF2B5EF4-FFF2-40B4-BE49-F238E27FC236}">
                <a16:creationId xmlns:a16="http://schemas.microsoft.com/office/drawing/2014/main" id="{1F81A30A-2E10-4C05-9041-477083B15504}"/>
              </a:ext>
            </a:extLst>
          </p:cNvPr>
          <p:cNvCxnSpPr>
            <a:cxnSpLocks/>
          </p:cNvCxnSpPr>
          <p:nvPr userDrawn="1"/>
        </p:nvCxnSpPr>
        <p:spPr>
          <a:xfrm>
            <a:off x="579119" y="1169512"/>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12" name="Espace réservé du texte 17">
            <a:extLst>
              <a:ext uri="{FF2B5EF4-FFF2-40B4-BE49-F238E27FC236}">
                <a16:creationId xmlns:a16="http://schemas.microsoft.com/office/drawing/2014/main" id="{E9E631E1-250D-48F5-B2B9-5EEF8FB02A73}"/>
              </a:ext>
            </a:extLst>
          </p:cNvPr>
          <p:cNvSpPr>
            <a:spLocks noGrp="1"/>
          </p:cNvSpPr>
          <p:nvPr>
            <p:ph type="body" sz="quarter" idx="12" hasCustomPrompt="1"/>
          </p:nvPr>
        </p:nvSpPr>
        <p:spPr>
          <a:xfrm>
            <a:off x="304799" y="563834"/>
            <a:ext cx="2307772" cy="403225"/>
          </a:xfrm>
          <a:prstGeom prst="rect">
            <a:avLst/>
          </a:prstGeom>
        </p:spPr>
        <p:txBody>
          <a:bodyPr>
            <a:noAutofit/>
          </a:bodyPr>
          <a:lstStyle>
            <a:lvl1pPr algn="r">
              <a:buNone/>
              <a:defRPr sz="3200" b="1">
                <a:latin typeface="Amnesty Trade Gothic Cn" panose="020B0506040303020004" pitchFamily="34" charset="0"/>
              </a:defRPr>
            </a:lvl1pPr>
          </a:lstStyle>
          <a:p>
            <a:pPr lvl="0"/>
            <a:r>
              <a:rPr lang="fr-FR"/>
              <a:t>SOUS-PARTIE</a:t>
            </a:r>
          </a:p>
        </p:txBody>
      </p:sp>
      <p:cxnSp>
        <p:nvCxnSpPr>
          <p:cNvPr id="13" name="Connecteur droit 12">
            <a:extLst>
              <a:ext uri="{FF2B5EF4-FFF2-40B4-BE49-F238E27FC236}">
                <a16:creationId xmlns:a16="http://schemas.microsoft.com/office/drawing/2014/main" id="{7FCE224D-B6AC-492D-8E6A-B69C73ED066F}"/>
              </a:ext>
            </a:extLst>
          </p:cNvPr>
          <p:cNvCxnSpPr>
            <a:cxnSpLocks/>
          </p:cNvCxnSpPr>
          <p:nvPr userDrawn="1"/>
        </p:nvCxnSpPr>
        <p:spPr>
          <a:xfrm>
            <a:off x="579119" y="413019"/>
            <a:ext cx="609600"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105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e titre/sous-partie, texte et image">
    <p:spTree>
      <p:nvGrpSpPr>
        <p:cNvPr id="1" name=""/>
        <p:cNvGrpSpPr/>
        <p:nvPr/>
      </p:nvGrpSpPr>
      <p:grpSpPr>
        <a:xfrm>
          <a:off x="0" y="0"/>
          <a:ext cx="0" cy="0"/>
          <a:chOff x="0" y="0"/>
          <a:chExt cx="0" cy="0"/>
        </a:xfrm>
      </p:grpSpPr>
      <p:pic>
        <p:nvPicPr>
          <p:cNvPr id="23" name="Espace réservé du contenu 5">
            <a:extLst>
              <a:ext uri="{FF2B5EF4-FFF2-40B4-BE49-F238E27FC236}">
                <a16:creationId xmlns:a16="http://schemas.microsoft.com/office/drawing/2014/main" id="{B024389A-092C-41E3-AC85-EA2734323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2" name="Rectangle 11">
            <a:extLst>
              <a:ext uri="{FF2B5EF4-FFF2-40B4-BE49-F238E27FC236}">
                <a16:creationId xmlns:a16="http://schemas.microsoft.com/office/drawing/2014/main" id="{CCE01EED-DA07-4353-9930-829F9D755CA8}"/>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7D5C5D8B-C102-4745-A539-AA58FB2FFCBF}"/>
              </a:ext>
            </a:extLst>
          </p:cNvPr>
          <p:cNvCxnSpPr>
            <a:cxnSpLocks/>
          </p:cNvCxnSpPr>
          <p:nvPr userDrawn="1"/>
        </p:nvCxnSpPr>
        <p:spPr>
          <a:xfrm>
            <a:off x="605243" y="1712564"/>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11" name="Espace réservé du texte 15">
            <a:extLst>
              <a:ext uri="{FF2B5EF4-FFF2-40B4-BE49-F238E27FC236}">
                <a16:creationId xmlns:a16="http://schemas.microsoft.com/office/drawing/2014/main" id="{925F589A-3BEA-44E4-AE99-711521924E36}"/>
              </a:ext>
            </a:extLst>
          </p:cNvPr>
          <p:cNvSpPr>
            <a:spLocks noGrp="1"/>
          </p:cNvSpPr>
          <p:nvPr>
            <p:ph type="body" sz="quarter" idx="11" hasCustomPrompt="1"/>
          </p:nvPr>
        </p:nvSpPr>
        <p:spPr>
          <a:xfrm>
            <a:off x="-1" y="394017"/>
            <a:ext cx="3892730" cy="590931"/>
          </a:xfrm>
          <a:prstGeom prst="rect">
            <a:avLst/>
          </a:prstGeom>
          <a:solidFill>
            <a:schemeClr val="tx1"/>
          </a:solidFill>
        </p:spPr>
        <p:txBody>
          <a:bodyPr wrap="square">
            <a:spAutoFit/>
          </a:bodyPr>
          <a:lstStyle>
            <a:lvl1pPr algn="r">
              <a:buNone/>
              <a:defRPr sz="3600" b="1">
                <a:solidFill>
                  <a:schemeClr val="bg1"/>
                </a:solidFill>
                <a:latin typeface="Amnesty Trade Gothic Cn" panose="020B0506040303020004" pitchFamily="34" charset="0"/>
              </a:defRPr>
            </a:lvl1pPr>
          </a:lstStyle>
          <a:p>
            <a:pPr lvl="0"/>
            <a:r>
              <a:rPr lang="fr-FR"/>
              <a:t>   TITRE DE LA PARTIE</a:t>
            </a:r>
          </a:p>
        </p:txBody>
      </p:sp>
      <p:sp>
        <p:nvSpPr>
          <p:cNvPr id="14" name="Espace réservé du texte 17">
            <a:extLst>
              <a:ext uri="{FF2B5EF4-FFF2-40B4-BE49-F238E27FC236}">
                <a16:creationId xmlns:a16="http://schemas.microsoft.com/office/drawing/2014/main" id="{3F437C77-E1BE-4A5A-BD3F-62B9CD0265AF}"/>
              </a:ext>
            </a:extLst>
          </p:cNvPr>
          <p:cNvSpPr>
            <a:spLocks noGrp="1"/>
          </p:cNvSpPr>
          <p:nvPr>
            <p:ph type="body" sz="quarter" idx="12" hasCustomPrompt="1"/>
          </p:nvPr>
        </p:nvSpPr>
        <p:spPr>
          <a:xfrm>
            <a:off x="330923" y="1106886"/>
            <a:ext cx="2307772" cy="403225"/>
          </a:xfrm>
          <a:prstGeom prst="rect">
            <a:avLst/>
          </a:prstGeom>
        </p:spPr>
        <p:txBody>
          <a:bodyPr>
            <a:noAutofit/>
          </a:bodyPr>
          <a:lstStyle>
            <a:lvl1pPr algn="r">
              <a:buNone/>
              <a:defRPr sz="3200" b="1">
                <a:latin typeface="Amnesty Trade Gothic Cn" panose="020B0506040303020004" pitchFamily="34" charset="0"/>
              </a:defRPr>
            </a:lvl1pPr>
          </a:lstStyle>
          <a:p>
            <a:pPr lvl="0"/>
            <a:r>
              <a:rPr lang="fr-FR"/>
              <a:t>SOUS-PARTIE</a:t>
            </a:r>
          </a:p>
        </p:txBody>
      </p:sp>
      <p:sp>
        <p:nvSpPr>
          <p:cNvPr id="9" name="Espace réservé du contenu 16">
            <a:extLst>
              <a:ext uri="{FF2B5EF4-FFF2-40B4-BE49-F238E27FC236}">
                <a16:creationId xmlns:a16="http://schemas.microsoft.com/office/drawing/2014/main" id="{9151A558-20AB-4B9B-9CDE-FA5A9089DDCC}"/>
              </a:ext>
            </a:extLst>
          </p:cNvPr>
          <p:cNvSpPr>
            <a:spLocks noGrp="1"/>
          </p:cNvSpPr>
          <p:nvPr>
            <p:ph sz="quarter" idx="13" hasCustomPrompt="1"/>
          </p:nvPr>
        </p:nvSpPr>
        <p:spPr>
          <a:xfrm>
            <a:off x="735874" y="1890993"/>
            <a:ext cx="4580709" cy="4322222"/>
          </a:xfrm>
          <a:prstGeom prst="rect">
            <a:avLst/>
          </a:prstGeom>
        </p:spPr>
        <p:txBody>
          <a:bodyPr/>
          <a:lstStyle>
            <a:lvl1pPr indent="0" algn="just">
              <a:lnSpc>
                <a:spcPct val="100000"/>
              </a:lnSpc>
              <a:spcBef>
                <a:spcPts val="0"/>
              </a:spcBef>
              <a:buNone/>
              <a:defRPr sz="1800">
                <a:latin typeface="Trade Gothic Next Light" panose="020B0403040303020004" pitchFamily="34" charset="0"/>
              </a:defRPr>
            </a:lvl1pPr>
          </a:lstStyle>
          <a:p>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a:t>
            </a:r>
          </a:p>
          <a:p>
            <a:r>
              <a:rPr lang="fr-FR" err="1"/>
              <a:t>Quam</a:t>
            </a:r>
            <a:r>
              <a:rPr lang="fr-FR"/>
              <a:t> </a:t>
            </a:r>
            <a:r>
              <a:rPr lang="fr-FR" err="1"/>
              <a:t>ob</a:t>
            </a:r>
            <a:r>
              <a:rPr lang="fr-FR"/>
              <a:t> rem cave </a:t>
            </a:r>
            <a:r>
              <a:rPr lang="fr-FR" err="1"/>
              <a:t>Catoni</a:t>
            </a:r>
            <a:r>
              <a:rPr lang="fr-FR"/>
              <a:t> </a:t>
            </a:r>
            <a:r>
              <a:rPr lang="fr-FR" err="1"/>
              <a:t>anteponas</a:t>
            </a:r>
            <a:r>
              <a:rPr lang="fr-FR"/>
              <a:t> ne </a:t>
            </a:r>
            <a:r>
              <a:rPr lang="fr-FR" err="1"/>
              <a:t>istum</a:t>
            </a:r>
            <a:r>
              <a:rPr lang="fr-FR"/>
              <a:t> </a:t>
            </a:r>
            <a:r>
              <a:rPr lang="fr-FR" err="1"/>
              <a:t>quidem</a:t>
            </a:r>
            <a:r>
              <a:rPr lang="fr-FR"/>
              <a:t> ipsum, quem Apollo, ut ais, </a:t>
            </a:r>
            <a:r>
              <a:rPr lang="fr-FR" err="1"/>
              <a:t>sapientissimum</a:t>
            </a:r>
            <a:r>
              <a:rPr lang="fr-FR"/>
              <a:t> </a:t>
            </a:r>
            <a:r>
              <a:rPr lang="fr-FR" err="1"/>
              <a:t>iudicavit</a:t>
            </a:r>
            <a:r>
              <a:rPr lang="fr-FR"/>
              <a:t>; </a:t>
            </a:r>
            <a:r>
              <a:rPr lang="fr-FR" err="1"/>
              <a:t>huius</a:t>
            </a:r>
            <a:r>
              <a:rPr lang="fr-FR"/>
              <a:t> </a:t>
            </a:r>
            <a:r>
              <a:rPr lang="fr-FR" err="1"/>
              <a:t>enim</a:t>
            </a:r>
            <a:r>
              <a:rPr lang="fr-FR"/>
              <a:t> </a:t>
            </a:r>
            <a:r>
              <a:rPr lang="fr-FR" err="1"/>
              <a:t>facta</a:t>
            </a:r>
            <a:r>
              <a:rPr lang="fr-FR"/>
              <a:t>, </a:t>
            </a:r>
            <a:r>
              <a:rPr lang="fr-FR" err="1"/>
              <a:t>illius</a:t>
            </a:r>
            <a:r>
              <a:rPr lang="fr-FR"/>
              <a:t> dicta </a:t>
            </a:r>
            <a:r>
              <a:rPr lang="fr-FR" err="1"/>
              <a:t>laudantur</a:t>
            </a:r>
            <a:r>
              <a:rPr lang="fr-FR"/>
              <a:t>. De me </a:t>
            </a:r>
            <a:r>
              <a:rPr lang="fr-FR" err="1"/>
              <a:t>autem</a:t>
            </a:r>
            <a:r>
              <a:rPr lang="fr-FR"/>
              <a:t>, ut </a:t>
            </a:r>
            <a:r>
              <a:rPr lang="fr-FR" err="1"/>
              <a:t>iam</a:t>
            </a:r>
            <a:r>
              <a:rPr lang="fr-FR"/>
              <a:t> cum </a:t>
            </a:r>
            <a:r>
              <a:rPr lang="fr-FR" err="1"/>
              <a:t>utroque</a:t>
            </a:r>
            <a:r>
              <a:rPr lang="fr-FR"/>
              <a:t> </a:t>
            </a:r>
            <a:r>
              <a:rPr lang="fr-FR" err="1"/>
              <a:t>vestrum</a:t>
            </a:r>
            <a:r>
              <a:rPr lang="fr-FR"/>
              <a:t> </a:t>
            </a:r>
            <a:r>
              <a:rPr lang="fr-FR" err="1"/>
              <a:t>loquar</a:t>
            </a:r>
            <a:r>
              <a:rPr lang="fr-FR"/>
              <a:t>, sic </a:t>
            </a:r>
            <a:r>
              <a:rPr lang="fr-FR" err="1"/>
              <a:t>habetote</a:t>
            </a:r>
            <a:r>
              <a:rPr lang="fr-FR"/>
              <a:t>.</a:t>
            </a:r>
          </a:p>
          <a:p>
            <a:endParaRPr lang="fr-FR"/>
          </a:p>
          <a:p>
            <a:pPr lvl="0"/>
            <a:endParaRPr lang="fr-FR"/>
          </a:p>
        </p:txBody>
      </p:sp>
      <p:sp>
        <p:nvSpPr>
          <p:cNvPr id="13" name="Espace réservé pour une image  18">
            <a:extLst>
              <a:ext uri="{FF2B5EF4-FFF2-40B4-BE49-F238E27FC236}">
                <a16:creationId xmlns:a16="http://schemas.microsoft.com/office/drawing/2014/main" id="{0AB72967-0ACC-4136-9841-6F2D199B938F}"/>
              </a:ext>
            </a:extLst>
          </p:cNvPr>
          <p:cNvSpPr>
            <a:spLocks noGrp="1"/>
          </p:cNvSpPr>
          <p:nvPr>
            <p:ph type="pic" sz="quarter" idx="14"/>
          </p:nvPr>
        </p:nvSpPr>
        <p:spPr>
          <a:xfrm>
            <a:off x="5665637" y="1890993"/>
            <a:ext cx="5790489" cy="4322222"/>
          </a:xfrm>
          <a:prstGeom prst="rect">
            <a:avLst/>
          </a:prstGeom>
        </p:spPr>
        <p:txBody>
          <a:bodyPr/>
          <a:lstStyle>
            <a:lvl1pPr>
              <a:buNone/>
              <a:defRPr/>
            </a:lvl1pPr>
          </a:lstStyle>
          <a:p>
            <a:r>
              <a:rPr lang="fr-FR"/>
              <a:t>Cliquez sur l'icône pour ajouter une image</a:t>
            </a:r>
          </a:p>
        </p:txBody>
      </p:sp>
    </p:spTree>
    <p:extLst>
      <p:ext uri="{BB962C8B-B14F-4D97-AF65-F5344CB8AC3E}">
        <p14:creationId xmlns:p14="http://schemas.microsoft.com/office/powerpoint/2010/main" val="317337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apositive titre, texte et image">
    <p:spTree>
      <p:nvGrpSpPr>
        <p:cNvPr id="1" name=""/>
        <p:cNvGrpSpPr/>
        <p:nvPr/>
      </p:nvGrpSpPr>
      <p:grpSpPr>
        <a:xfrm>
          <a:off x="0" y="0"/>
          <a:ext cx="0" cy="0"/>
          <a:chOff x="0" y="0"/>
          <a:chExt cx="0" cy="0"/>
        </a:xfrm>
      </p:grpSpPr>
      <p:pic>
        <p:nvPicPr>
          <p:cNvPr id="23" name="Espace réservé du contenu 5">
            <a:extLst>
              <a:ext uri="{FF2B5EF4-FFF2-40B4-BE49-F238E27FC236}">
                <a16:creationId xmlns:a16="http://schemas.microsoft.com/office/drawing/2014/main" id="{B024389A-092C-41E3-AC85-EA2734323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4" name="Rectangle 13">
            <a:extLst>
              <a:ext uri="{FF2B5EF4-FFF2-40B4-BE49-F238E27FC236}">
                <a16:creationId xmlns:a16="http://schemas.microsoft.com/office/drawing/2014/main" id="{1A04F161-3300-46A5-BB2C-5DFEF569C575}"/>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15">
            <a:extLst>
              <a:ext uri="{FF2B5EF4-FFF2-40B4-BE49-F238E27FC236}">
                <a16:creationId xmlns:a16="http://schemas.microsoft.com/office/drawing/2014/main" id="{810528D0-F89E-41A1-90DB-FDCFA794AED1}"/>
              </a:ext>
            </a:extLst>
          </p:cNvPr>
          <p:cNvSpPr>
            <a:spLocks noGrp="1"/>
          </p:cNvSpPr>
          <p:nvPr>
            <p:ph type="body" sz="quarter" idx="11" hasCustomPrompt="1"/>
          </p:nvPr>
        </p:nvSpPr>
        <p:spPr>
          <a:xfrm>
            <a:off x="-1" y="394017"/>
            <a:ext cx="3892730" cy="590931"/>
          </a:xfrm>
          <a:prstGeom prst="rect">
            <a:avLst/>
          </a:prstGeom>
          <a:solidFill>
            <a:schemeClr val="tx1"/>
          </a:solidFill>
        </p:spPr>
        <p:txBody>
          <a:bodyPr wrap="square">
            <a:spAutoFit/>
          </a:bodyPr>
          <a:lstStyle>
            <a:lvl1pPr algn="r">
              <a:buNone/>
              <a:defRPr sz="3600" b="1">
                <a:solidFill>
                  <a:schemeClr val="bg1"/>
                </a:solidFill>
                <a:latin typeface="Amnesty Trade Gothic Cn" panose="020B0506040303020004" pitchFamily="34" charset="0"/>
              </a:defRPr>
            </a:lvl1pPr>
          </a:lstStyle>
          <a:p>
            <a:pPr lvl="0"/>
            <a:r>
              <a:rPr lang="fr-FR"/>
              <a:t>   TITRE DE LA PARTIE</a:t>
            </a:r>
          </a:p>
        </p:txBody>
      </p:sp>
      <p:sp>
        <p:nvSpPr>
          <p:cNvPr id="7" name="Espace réservé du contenu 16">
            <a:extLst>
              <a:ext uri="{FF2B5EF4-FFF2-40B4-BE49-F238E27FC236}">
                <a16:creationId xmlns:a16="http://schemas.microsoft.com/office/drawing/2014/main" id="{1785B113-866A-4049-BDFA-970EF57E9ED2}"/>
              </a:ext>
            </a:extLst>
          </p:cNvPr>
          <p:cNvSpPr>
            <a:spLocks noGrp="1"/>
          </p:cNvSpPr>
          <p:nvPr>
            <p:ph sz="quarter" idx="13" hasCustomPrompt="1"/>
          </p:nvPr>
        </p:nvSpPr>
        <p:spPr>
          <a:xfrm>
            <a:off x="735874" y="1760363"/>
            <a:ext cx="4580709" cy="4322222"/>
          </a:xfrm>
          <a:prstGeom prst="rect">
            <a:avLst/>
          </a:prstGeom>
        </p:spPr>
        <p:txBody>
          <a:bodyPr/>
          <a:lstStyle>
            <a:lvl1pPr indent="0" algn="just">
              <a:lnSpc>
                <a:spcPct val="100000"/>
              </a:lnSpc>
              <a:spcBef>
                <a:spcPts val="0"/>
              </a:spcBef>
              <a:buNone/>
              <a:defRPr sz="1800">
                <a:latin typeface="Trade Gothic Next Light" panose="020B0403040303020004" pitchFamily="34" charset="0"/>
              </a:defRPr>
            </a:lvl1pPr>
          </a:lstStyle>
          <a:p>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a:t>
            </a:r>
          </a:p>
          <a:p>
            <a:r>
              <a:rPr lang="fr-FR" err="1"/>
              <a:t>Quam</a:t>
            </a:r>
            <a:r>
              <a:rPr lang="fr-FR"/>
              <a:t> </a:t>
            </a:r>
            <a:r>
              <a:rPr lang="fr-FR" err="1"/>
              <a:t>ob</a:t>
            </a:r>
            <a:r>
              <a:rPr lang="fr-FR"/>
              <a:t> rem cave </a:t>
            </a:r>
            <a:r>
              <a:rPr lang="fr-FR" err="1"/>
              <a:t>Catoni</a:t>
            </a:r>
            <a:r>
              <a:rPr lang="fr-FR"/>
              <a:t> </a:t>
            </a:r>
            <a:r>
              <a:rPr lang="fr-FR" err="1"/>
              <a:t>anteponas</a:t>
            </a:r>
            <a:r>
              <a:rPr lang="fr-FR"/>
              <a:t> ne </a:t>
            </a:r>
            <a:r>
              <a:rPr lang="fr-FR" err="1"/>
              <a:t>istum</a:t>
            </a:r>
            <a:r>
              <a:rPr lang="fr-FR"/>
              <a:t> </a:t>
            </a:r>
            <a:r>
              <a:rPr lang="fr-FR" err="1"/>
              <a:t>quidem</a:t>
            </a:r>
            <a:r>
              <a:rPr lang="fr-FR"/>
              <a:t> ipsum, quem Apollo, ut ais, </a:t>
            </a:r>
            <a:r>
              <a:rPr lang="fr-FR" err="1"/>
              <a:t>sapientissimum</a:t>
            </a:r>
            <a:r>
              <a:rPr lang="fr-FR"/>
              <a:t> </a:t>
            </a:r>
            <a:r>
              <a:rPr lang="fr-FR" err="1"/>
              <a:t>iudicavit</a:t>
            </a:r>
            <a:r>
              <a:rPr lang="fr-FR"/>
              <a:t>; </a:t>
            </a:r>
            <a:r>
              <a:rPr lang="fr-FR" err="1"/>
              <a:t>huius</a:t>
            </a:r>
            <a:r>
              <a:rPr lang="fr-FR"/>
              <a:t> </a:t>
            </a:r>
            <a:r>
              <a:rPr lang="fr-FR" err="1"/>
              <a:t>enim</a:t>
            </a:r>
            <a:r>
              <a:rPr lang="fr-FR"/>
              <a:t> </a:t>
            </a:r>
            <a:r>
              <a:rPr lang="fr-FR" err="1"/>
              <a:t>facta</a:t>
            </a:r>
            <a:r>
              <a:rPr lang="fr-FR"/>
              <a:t>, </a:t>
            </a:r>
            <a:r>
              <a:rPr lang="fr-FR" err="1"/>
              <a:t>illius</a:t>
            </a:r>
            <a:r>
              <a:rPr lang="fr-FR"/>
              <a:t> dicta </a:t>
            </a:r>
            <a:r>
              <a:rPr lang="fr-FR" err="1"/>
              <a:t>laudantur</a:t>
            </a:r>
            <a:r>
              <a:rPr lang="fr-FR"/>
              <a:t>. De me </a:t>
            </a:r>
            <a:r>
              <a:rPr lang="fr-FR" err="1"/>
              <a:t>autem</a:t>
            </a:r>
            <a:r>
              <a:rPr lang="fr-FR"/>
              <a:t>, ut </a:t>
            </a:r>
            <a:r>
              <a:rPr lang="fr-FR" err="1"/>
              <a:t>iam</a:t>
            </a:r>
            <a:r>
              <a:rPr lang="fr-FR"/>
              <a:t> cum </a:t>
            </a:r>
            <a:r>
              <a:rPr lang="fr-FR" err="1"/>
              <a:t>utroque</a:t>
            </a:r>
            <a:r>
              <a:rPr lang="fr-FR"/>
              <a:t> </a:t>
            </a:r>
            <a:r>
              <a:rPr lang="fr-FR" err="1"/>
              <a:t>vestrum</a:t>
            </a:r>
            <a:r>
              <a:rPr lang="fr-FR"/>
              <a:t> </a:t>
            </a:r>
            <a:r>
              <a:rPr lang="fr-FR" err="1"/>
              <a:t>loquar</a:t>
            </a:r>
            <a:r>
              <a:rPr lang="fr-FR"/>
              <a:t>, sic </a:t>
            </a:r>
            <a:r>
              <a:rPr lang="fr-FR" err="1"/>
              <a:t>habetote</a:t>
            </a:r>
            <a:r>
              <a:rPr lang="fr-FR"/>
              <a:t>.</a:t>
            </a:r>
          </a:p>
          <a:p>
            <a:endParaRPr lang="fr-FR"/>
          </a:p>
          <a:p>
            <a:pPr lvl="0"/>
            <a:endParaRPr lang="fr-FR"/>
          </a:p>
        </p:txBody>
      </p:sp>
      <p:sp>
        <p:nvSpPr>
          <p:cNvPr id="8" name="Espace réservé pour une image  18">
            <a:extLst>
              <a:ext uri="{FF2B5EF4-FFF2-40B4-BE49-F238E27FC236}">
                <a16:creationId xmlns:a16="http://schemas.microsoft.com/office/drawing/2014/main" id="{2DFE7072-B642-4445-A61A-73CF3A2586A8}"/>
              </a:ext>
            </a:extLst>
          </p:cNvPr>
          <p:cNvSpPr>
            <a:spLocks noGrp="1"/>
          </p:cNvSpPr>
          <p:nvPr>
            <p:ph type="pic" sz="quarter" idx="14"/>
          </p:nvPr>
        </p:nvSpPr>
        <p:spPr>
          <a:xfrm>
            <a:off x="5665637" y="1760363"/>
            <a:ext cx="5790489" cy="4322222"/>
          </a:xfrm>
          <a:prstGeom prst="rect">
            <a:avLst/>
          </a:prstGeom>
        </p:spPr>
        <p:txBody>
          <a:bodyPr/>
          <a:lstStyle>
            <a:lvl1pPr>
              <a:buNone/>
              <a:defRPr/>
            </a:lvl1pPr>
          </a:lstStyle>
          <a:p>
            <a:r>
              <a:rPr lang="fr-FR"/>
              <a:t>Cliquez sur l'icône pour ajouter une image</a:t>
            </a:r>
          </a:p>
        </p:txBody>
      </p:sp>
    </p:spTree>
    <p:extLst>
      <p:ext uri="{BB962C8B-B14F-4D97-AF65-F5344CB8AC3E}">
        <p14:creationId xmlns:p14="http://schemas.microsoft.com/office/powerpoint/2010/main" val="190000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apositive sous-titre, texte et image">
    <p:spTree>
      <p:nvGrpSpPr>
        <p:cNvPr id="1" name=""/>
        <p:cNvGrpSpPr/>
        <p:nvPr/>
      </p:nvGrpSpPr>
      <p:grpSpPr>
        <a:xfrm>
          <a:off x="0" y="0"/>
          <a:ext cx="0" cy="0"/>
          <a:chOff x="0" y="0"/>
          <a:chExt cx="0" cy="0"/>
        </a:xfrm>
      </p:grpSpPr>
      <p:pic>
        <p:nvPicPr>
          <p:cNvPr id="23" name="Espace réservé du contenu 5">
            <a:extLst>
              <a:ext uri="{FF2B5EF4-FFF2-40B4-BE49-F238E27FC236}">
                <a16:creationId xmlns:a16="http://schemas.microsoft.com/office/drawing/2014/main" id="{B024389A-092C-41E3-AC85-EA2734323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0925" y="5793471"/>
            <a:ext cx="1104813" cy="1016731"/>
          </a:xfrm>
          <a:prstGeom prst="rect">
            <a:avLst/>
          </a:prstGeom>
        </p:spPr>
      </p:pic>
      <p:sp>
        <p:nvSpPr>
          <p:cNvPr id="14" name="Rectangle 13">
            <a:extLst>
              <a:ext uri="{FF2B5EF4-FFF2-40B4-BE49-F238E27FC236}">
                <a16:creationId xmlns:a16="http://schemas.microsoft.com/office/drawing/2014/main" id="{1A04F161-3300-46A5-BB2C-5DFEF569C575}"/>
              </a:ext>
            </a:extLst>
          </p:cNvPr>
          <p:cNvSpPr/>
          <p:nvPr userDrawn="1"/>
        </p:nvSpPr>
        <p:spPr>
          <a:xfrm>
            <a:off x="-1" y="6810201"/>
            <a:ext cx="12192000" cy="477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16">
            <a:extLst>
              <a:ext uri="{FF2B5EF4-FFF2-40B4-BE49-F238E27FC236}">
                <a16:creationId xmlns:a16="http://schemas.microsoft.com/office/drawing/2014/main" id="{1785B113-866A-4049-BDFA-970EF57E9ED2}"/>
              </a:ext>
            </a:extLst>
          </p:cNvPr>
          <p:cNvSpPr>
            <a:spLocks noGrp="1"/>
          </p:cNvSpPr>
          <p:nvPr>
            <p:ph sz="quarter" idx="13" hasCustomPrompt="1"/>
          </p:nvPr>
        </p:nvSpPr>
        <p:spPr>
          <a:xfrm>
            <a:off x="735874" y="1760363"/>
            <a:ext cx="4580709" cy="4322222"/>
          </a:xfrm>
          <a:prstGeom prst="rect">
            <a:avLst/>
          </a:prstGeom>
        </p:spPr>
        <p:txBody>
          <a:bodyPr/>
          <a:lstStyle>
            <a:lvl1pPr indent="0" algn="just">
              <a:lnSpc>
                <a:spcPct val="100000"/>
              </a:lnSpc>
              <a:spcBef>
                <a:spcPts val="0"/>
              </a:spcBef>
              <a:buNone/>
              <a:defRPr sz="1800">
                <a:latin typeface="Trade Gothic Next Light" panose="020B0403040303020004" pitchFamily="34" charset="0"/>
              </a:defRPr>
            </a:lvl1pPr>
          </a:lstStyle>
          <a:p>
            <a:r>
              <a:rPr lang="fr-FR" err="1"/>
              <a:t>Ideoque</a:t>
            </a:r>
            <a:r>
              <a:rPr lang="fr-FR"/>
              <a:t> </a:t>
            </a:r>
            <a:r>
              <a:rPr lang="fr-FR" err="1"/>
              <a:t>fertur</a:t>
            </a:r>
            <a:r>
              <a:rPr lang="fr-FR"/>
              <a:t> </a:t>
            </a:r>
            <a:r>
              <a:rPr lang="fr-FR" err="1"/>
              <a:t>neminem</a:t>
            </a:r>
            <a:r>
              <a:rPr lang="fr-FR"/>
              <a:t> </a:t>
            </a:r>
            <a:r>
              <a:rPr lang="fr-FR" err="1"/>
              <a:t>aliquando</a:t>
            </a:r>
            <a:r>
              <a:rPr lang="fr-FR"/>
              <a:t> </a:t>
            </a:r>
            <a:r>
              <a:rPr lang="fr-FR" err="1"/>
              <a:t>ob</a:t>
            </a:r>
            <a:r>
              <a:rPr lang="fr-FR"/>
              <a:t> </a:t>
            </a:r>
            <a:r>
              <a:rPr lang="fr-FR" err="1"/>
              <a:t>haec</a:t>
            </a:r>
            <a:r>
              <a:rPr lang="fr-FR"/>
              <a:t> </a:t>
            </a:r>
            <a:r>
              <a:rPr lang="fr-FR" err="1"/>
              <a:t>vel</a:t>
            </a:r>
            <a:r>
              <a:rPr lang="fr-FR"/>
              <a:t> </a:t>
            </a:r>
            <a:r>
              <a:rPr lang="fr-FR" err="1"/>
              <a:t>similia</a:t>
            </a:r>
            <a:r>
              <a:rPr lang="fr-FR"/>
              <a:t> </a:t>
            </a:r>
            <a:r>
              <a:rPr lang="fr-FR" err="1"/>
              <a:t>poenae</a:t>
            </a:r>
            <a:r>
              <a:rPr lang="fr-FR"/>
              <a:t> </a:t>
            </a:r>
            <a:r>
              <a:rPr lang="fr-FR" err="1"/>
              <a:t>addictum</a:t>
            </a:r>
            <a:r>
              <a:rPr lang="fr-FR"/>
              <a:t> </a:t>
            </a:r>
            <a:r>
              <a:rPr lang="fr-FR" err="1"/>
              <a:t>oblato</a:t>
            </a:r>
            <a:r>
              <a:rPr lang="fr-FR"/>
              <a:t> de more </a:t>
            </a:r>
            <a:r>
              <a:rPr lang="fr-FR" err="1"/>
              <a:t>elogio</a:t>
            </a:r>
            <a:r>
              <a:rPr lang="fr-FR"/>
              <a:t> </a:t>
            </a:r>
            <a:r>
              <a:rPr lang="fr-FR" err="1"/>
              <a:t>revocari</a:t>
            </a:r>
            <a:r>
              <a:rPr lang="fr-FR"/>
              <a:t> </a:t>
            </a:r>
            <a:r>
              <a:rPr lang="fr-FR" err="1"/>
              <a:t>iussisse</a:t>
            </a:r>
            <a:r>
              <a:rPr lang="fr-FR"/>
              <a:t>, quod </a:t>
            </a:r>
            <a:r>
              <a:rPr lang="fr-FR" err="1"/>
              <a:t>inexorabiles</a:t>
            </a:r>
            <a:r>
              <a:rPr lang="fr-FR"/>
              <a:t> </a:t>
            </a:r>
            <a:r>
              <a:rPr lang="fr-FR" err="1"/>
              <a:t>quoque</a:t>
            </a:r>
            <a:r>
              <a:rPr lang="fr-FR"/>
              <a:t> principes </a:t>
            </a:r>
            <a:r>
              <a:rPr lang="fr-FR" err="1"/>
              <a:t>factitarunt</a:t>
            </a:r>
            <a:r>
              <a:rPr lang="fr-FR"/>
              <a:t>. et </a:t>
            </a:r>
            <a:r>
              <a:rPr lang="fr-FR" err="1"/>
              <a:t>exitiale</a:t>
            </a:r>
            <a:r>
              <a:rPr lang="fr-FR"/>
              <a:t> hoc </a:t>
            </a:r>
            <a:r>
              <a:rPr lang="fr-FR" err="1"/>
              <a:t>vitium</a:t>
            </a:r>
            <a:r>
              <a:rPr lang="fr-FR"/>
              <a:t>, quod in </a:t>
            </a:r>
            <a:r>
              <a:rPr lang="fr-FR" err="1"/>
              <a:t>aliis</a:t>
            </a:r>
            <a:r>
              <a:rPr lang="fr-FR"/>
              <a:t> non </a:t>
            </a:r>
            <a:r>
              <a:rPr lang="fr-FR" err="1"/>
              <a:t>numquam</a:t>
            </a:r>
            <a:r>
              <a:rPr lang="fr-FR"/>
              <a:t> </a:t>
            </a:r>
            <a:r>
              <a:rPr lang="fr-FR" err="1"/>
              <a:t>intepescit</a:t>
            </a:r>
            <a:r>
              <a:rPr lang="fr-FR"/>
              <a:t>, in </a:t>
            </a:r>
            <a:r>
              <a:rPr lang="fr-FR" err="1"/>
              <a:t>illo</a:t>
            </a:r>
            <a:r>
              <a:rPr lang="fr-FR"/>
              <a:t> </a:t>
            </a:r>
            <a:r>
              <a:rPr lang="fr-FR" err="1"/>
              <a:t>aetatis</a:t>
            </a:r>
            <a:r>
              <a:rPr lang="fr-FR"/>
              <a:t> </a:t>
            </a:r>
            <a:r>
              <a:rPr lang="fr-FR" err="1"/>
              <a:t>progressu</a:t>
            </a:r>
            <a:r>
              <a:rPr lang="fr-FR"/>
              <a:t> </a:t>
            </a:r>
            <a:r>
              <a:rPr lang="fr-FR" err="1"/>
              <a:t>effervescebat</a:t>
            </a:r>
            <a:r>
              <a:rPr lang="fr-FR"/>
              <a:t>,</a:t>
            </a:r>
          </a:p>
          <a:p>
            <a:r>
              <a:rPr lang="fr-FR" err="1"/>
              <a:t>Quam</a:t>
            </a:r>
            <a:r>
              <a:rPr lang="fr-FR"/>
              <a:t> </a:t>
            </a:r>
            <a:r>
              <a:rPr lang="fr-FR" err="1"/>
              <a:t>ob</a:t>
            </a:r>
            <a:r>
              <a:rPr lang="fr-FR"/>
              <a:t> rem cave </a:t>
            </a:r>
            <a:r>
              <a:rPr lang="fr-FR" err="1"/>
              <a:t>Catoni</a:t>
            </a:r>
            <a:r>
              <a:rPr lang="fr-FR"/>
              <a:t> </a:t>
            </a:r>
            <a:r>
              <a:rPr lang="fr-FR" err="1"/>
              <a:t>anteponas</a:t>
            </a:r>
            <a:r>
              <a:rPr lang="fr-FR"/>
              <a:t> ne </a:t>
            </a:r>
            <a:r>
              <a:rPr lang="fr-FR" err="1"/>
              <a:t>istum</a:t>
            </a:r>
            <a:r>
              <a:rPr lang="fr-FR"/>
              <a:t> </a:t>
            </a:r>
            <a:r>
              <a:rPr lang="fr-FR" err="1"/>
              <a:t>quidem</a:t>
            </a:r>
            <a:r>
              <a:rPr lang="fr-FR"/>
              <a:t> ipsum, quem Apollo, ut ais, </a:t>
            </a:r>
            <a:r>
              <a:rPr lang="fr-FR" err="1"/>
              <a:t>sapientissimum</a:t>
            </a:r>
            <a:r>
              <a:rPr lang="fr-FR"/>
              <a:t> </a:t>
            </a:r>
            <a:r>
              <a:rPr lang="fr-FR" err="1"/>
              <a:t>iudicavit</a:t>
            </a:r>
            <a:r>
              <a:rPr lang="fr-FR"/>
              <a:t>; </a:t>
            </a:r>
            <a:r>
              <a:rPr lang="fr-FR" err="1"/>
              <a:t>huius</a:t>
            </a:r>
            <a:r>
              <a:rPr lang="fr-FR"/>
              <a:t> </a:t>
            </a:r>
            <a:r>
              <a:rPr lang="fr-FR" err="1"/>
              <a:t>enim</a:t>
            </a:r>
            <a:r>
              <a:rPr lang="fr-FR"/>
              <a:t> </a:t>
            </a:r>
            <a:r>
              <a:rPr lang="fr-FR" err="1"/>
              <a:t>facta</a:t>
            </a:r>
            <a:r>
              <a:rPr lang="fr-FR"/>
              <a:t>, </a:t>
            </a:r>
            <a:r>
              <a:rPr lang="fr-FR" err="1"/>
              <a:t>illius</a:t>
            </a:r>
            <a:r>
              <a:rPr lang="fr-FR"/>
              <a:t> dicta </a:t>
            </a:r>
            <a:r>
              <a:rPr lang="fr-FR" err="1"/>
              <a:t>laudantur</a:t>
            </a:r>
            <a:r>
              <a:rPr lang="fr-FR"/>
              <a:t>. De me </a:t>
            </a:r>
            <a:r>
              <a:rPr lang="fr-FR" err="1"/>
              <a:t>autem</a:t>
            </a:r>
            <a:r>
              <a:rPr lang="fr-FR"/>
              <a:t>, ut </a:t>
            </a:r>
            <a:r>
              <a:rPr lang="fr-FR" err="1"/>
              <a:t>iam</a:t>
            </a:r>
            <a:r>
              <a:rPr lang="fr-FR"/>
              <a:t> cum </a:t>
            </a:r>
            <a:r>
              <a:rPr lang="fr-FR" err="1"/>
              <a:t>utroque</a:t>
            </a:r>
            <a:r>
              <a:rPr lang="fr-FR"/>
              <a:t> </a:t>
            </a:r>
            <a:r>
              <a:rPr lang="fr-FR" err="1"/>
              <a:t>vestrum</a:t>
            </a:r>
            <a:r>
              <a:rPr lang="fr-FR"/>
              <a:t> </a:t>
            </a:r>
            <a:r>
              <a:rPr lang="fr-FR" err="1"/>
              <a:t>loquar</a:t>
            </a:r>
            <a:r>
              <a:rPr lang="fr-FR"/>
              <a:t>, sic </a:t>
            </a:r>
            <a:r>
              <a:rPr lang="fr-FR" err="1"/>
              <a:t>habetote</a:t>
            </a:r>
            <a:r>
              <a:rPr lang="fr-FR"/>
              <a:t>.</a:t>
            </a:r>
          </a:p>
          <a:p>
            <a:endParaRPr lang="fr-FR"/>
          </a:p>
          <a:p>
            <a:pPr lvl="0"/>
            <a:endParaRPr lang="fr-FR"/>
          </a:p>
        </p:txBody>
      </p:sp>
      <p:sp>
        <p:nvSpPr>
          <p:cNvPr id="8" name="Espace réservé pour une image  18">
            <a:extLst>
              <a:ext uri="{FF2B5EF4-FFF2-40B4-BE49-F238E27FC236}">
                <a16:creationId xmlns:a16="http://schemas.microsoft.com/office/drawing/2014/main" id="{2DFE7072-B642-4445-A61A-73CF3A2586A8}"/>
              </a:ext>
            </a:extLst>
          </p:cNvPr>
          <p:cNvSpPr>
            <a:spLocks noGrp="1"/>
          </p:cNvSpPr>
          <p:nvPr>
            <p:ph type="pic" sz="quarter" idx="14"/>
          </p:nvPr>
        </p:nvSpPr>
        <p:spPr>
          <a:xfrm>
            <a:off x="5665637" y="1760363"/>
            <a:ext cx="5790489" cy="4322222"/>
          </a:xfrm>
          <a:prstGeom prst="rect">
            <a:avLst/>
          </a:prstGeom>
        </p:spPr>
        <p:txBody>
          <a:bodyPr/>
          <a:lstStyle>
            <a:lvl1pPr>
              <a:buNone/>
              <a:defRPr/>
            </a:lvl1pPr>
          </a:lstStyle>
          <a:p>
            <a:r>
              <a:rPr lang="fr-FR"/>
              <a:t>Cliquez sur l'icône pour ajouter une image</a:t>
            </a:r>
          </a:p>
        </p:txBody>
      </p:sp>
      <p:cxnSp>
        <p:nvCxnSpPr>
          <p:cNvPr id="10" name="Connecteur droit 9">
            <a:extLst>
              <a:ext uri="{FF2B5EF4-FFF2-40B4-BE49-F238E27FC236}">
                <a16:creationId xmlns:a16="http://schemas.microsoft.com/office/drawing/2014/main" id="{76068549-E0D5-49E7-A7CB-AF807725198C}"/>
              </a:ext>
            </a:extLst>
          </p:cNvPr>
          <p:cNvCxnSpPr>
            <a:cxnSpLocks/>
          </p:cNvCxnSpPr>
          <p:nvPr userDrawn="1"/>
        </p:nvCxnSpPr>
        <p:spPr>
          <a:xfrm>
            <a:off x="579119" y="1169512"/>
            <a:ext cx="609600" cy="0"/>
          </a:xfrm>
          <a:prstGeom prst="line">
            <a:avLst/>
          </a:prstGeom>
          <a:ln w="57150"/>
        </p:spPr>
        <p:style>
          <a:lnRef idx="3">
            <a:schemeClr val="dk1"/>
          </a:lnRef>
          <a:fillRef idx="0">
            <a:schemeClr val="dk1"/>
          </a:fillRef>
          <a:effectRef idx="2">
            <a:schemeClr val="dk1"/>
          </a:effectRef>
          <a:fontRef idx="minor">
            <a:schemeClr val="tx1"/>
          </a:fontRef>
        </p:style>
      </p:cxnSp>
      <p:sp>
        <p:nvSpPr>
          <p:cNvPr id="11" name="Espace réservé du texte 17">
            <a:extLst>
              <a:ext uri="{FF2B5EF4-FFF2-40B4-BE49-F238E27FC236}">
                <a16:creationId xmlns:a16="http://schemas.microsoft.com/office/drawing/2014/main" id="{F67C3709-5B98-47FC-AF46-E4C373E4D87E}"/>
              </a:ext>
            </a:extLst>
          </p:cNvPr>
          <p:cNvSpPr>
            <a:spLocks noGrp="1"/>
          </p:cNvSpPr>
          <p:nvPr>
            <p:ph type="body" sz="quarter" idx="12" hasCustomPrompt="1"/>
          </p:nvPr>
        </p:nvSpPr>
        <p:spPr>
          <a:xfrm>
            <a:off x="304799" y="563834"/>
            <a:ext cx="2307772" cy="403225"/>
          </a:xfrm>
          <a:prstGeom prst="rect">
            <a:avLst/>
          </a:prstGeom>
        </p:spPr>
        <p:txBody>
          <a:bodyPr>
            <a:noAutofit/>
          </a:bodyPr>
          <a:lstStyle>
            <a:lvl1pPr algn="r">
              <a:buNone/>
              <a:defRPr sz="3200" b="1">
                <a:latin typeface="Amnesty Trade Gothic Cn" panose="020B0506040303020004" pitchFamily="34" charset="0"/>
              </a:defRPr>
            </a:lvl1pPr>
          </a:lstStyle>
          <a:p>
            <a:pPr lvl="0"/>
            <a:r>
              <a:rPr lang="fr-FR"/>
              <a:t>SOUS-PARTIE</a:t>
            </a:r>
          </a:p>
        </p:txBody>
      </p:sp>
      <p:cxnSp>
        <p:nvCxnSpPr>
          <p:cNvPr id="12" name="Connecteur droit 11">
            <a:extLst>
              <a:ext uri="{FF2B5EF4-FFF2-40B4-BE49-F238E27FC236}">
                <a16:creationId xmlns:a16="http://schemas.microsoft.com/office/drawing/2014/main" id="{B406CE47-A4DB-4B28-A477-E7854933ABCE}"/>
              </a:ext>
            </a:extLst>
          </p:cNvPr>
          <p:cNvCxnSpPr>
            <a:cxnSpLocks/>
          </p:cNvCxnSpPr>
          <p:nvPr userDrawn="1"/>
        </p:nvCxnSpPr>
        <p:spPr>
          <a:xfrm>
            <a:off x="579119" y="413019"/>
            <a:ext cx="609600"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553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2CC682D-4FCE-434B-84D0-A1AA5E172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A8E9DB-22EA-487E-B24D-360EFC3B9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446586-21FF-45DB-A877-A7A5B9C0C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4B1EF-C355-4026-8DB3-AEE936FF0816}"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9EBD97BD-90B2-4BF1-A8CA-BDDA24CAA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63C3F91-C104-46DE-BF85-B08FAD224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810B2-3694-48BB-AC8E-81A845F6039C}" type="slidenum">
              <a:rPr lang="fr-FR" smtClean="0"/>
              <a:t>‹N°›</a:t>
            </a:fld>
            <a:endParaRPr lang="fr-FR"/>
          </a:p>
        </p:txBody>
      </p:sp>
    </p:spTree>
    <p:extLst>
      <p:ext uri="{BB962C8B-B14F-4D97-AF65-F5344CB8AC3E}">
        <p14:creationId xmlns:p14="http://schemas.microsoft.com/office/powerpoint/2010/main" val="12511355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3" r:id="rId3"/>
    <p:sldLayoutId id="2147483662" r:id="rId4"/>
    <p:sldLayoutId id="2147483667" r:id="rId5"/>
    <p:sldLayoutId id="2147483674" r:id="rId6"/>
    <p:sldLayoutId id="2147483663" r:id="rId7"/>
    <p:sldLayoutId id="2147483668" r:id="rId8"/>
    <p:sldLayoutId id="2147483679" r:id="rId9"/>
    <p:sldLayoutId id="2147483678" r:id="rId10"/>
    <p:sldLayoutId id="2147483675" r:id="rId11"/>
    <p:sldLayoutId id="2147483677" r:id="rId12"/>
    <p:sldLayoutId id="2147483666"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www.youtube.com/embed/oEG95BjUsTk?feature=oembed"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59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31B8B64-BD0A-FE92-F32D-9D352FD7178D}"/>
              </a:ext>
            </a:extLst>
          </p:cNvPr>
          <p:cNvSpPr>
            <a:spLocks noGrp="1"/>
          </p:cNvSpPr>
          <p:nvPr>
            <p:ph type="body" sz="quarter" idx="11"/>
          </p:nvPr>
        </p:nvSpPr>
        <p:spPr/>
        <p:txBody>
          <a:bodyPr/>
          <a:lstStyle/>
          <a:p>
            <a:r>
              <a:rPr lang="fr-FR"/>
              <a:t>METHODOLOGIE</a:t>
            </a:r>
          </a:p>
        </p:txBody>
      </p:sp>
      <p:sp>
        <p:nvSpPr>
          <p:cNvPr id="5" name="Espace réservé du contenu 4">
            <a:extLst>
              <a:ext uri="{FF2B5EF4-FFF2-40B4-BE49-F238E27FC236}">
                <a16:creationId xmlns:a16="http://schemas.microsoft.com/office/drawing/2014/main" id="{B0425FE6-9B56-8373-016E-B92EFAE08E79}"/>
              </a:ext>
            </a:extLst>
          </p:cNvPr>
          <p:cNvSpPr>
            <a:spLocks noGrp="1"/>
          </p:cNvSpPr>
          <p:nvPr>
            <p:ph sz="quarter" idx="13"/>
          </p:nvPr>
        </p:nvSpPr>
        <p:spPr>
          <a:xfrm>
            <a:off x="1445418" y="1677160"/>
            <a:ext cx="9374981" cy="4514089"/>
          </a:xfrm>
        </p:spPr>
        <p:txBody>
          <a:bodyPr>
            <a:noAutofit/>
          </a:bodyPr>
          <a:lstStyle/>
          <a:p>
            <a:r>
              <a:rPr lang="fr-FR" sz="2200" b="1">
                <a:latin typeface="Amnesty Trade Gothic" panose="020B0503040303020004" pitchFamily="34" charset="0"/>
              </a:rPr>
              <a:t>Quelle période ?</a:t>
            </a:r>
          </a:p>
          <a:p>
            <a:r>
              <a:rPr lang="fr-FR" sz="2200">
                <a:latin typeface="Amnesty Trade Gothic" panose="020B0503040303020004" pitchFamily="34" charset="0"/>
              </a:rPr>
              <a:t>De janvier à décembre de l’année passée.</a:t>
            </a:r>
          </a:p>
          <a:p>
            <a:endParaRPr lang="fr-FR" sz="2200">
              <a:latin typeface="Amnesty Trade Gothic" panose="020B0503040303020004" pitchFamily="34" charset="0"/>
            </a:endParaRPr>
          </a:p>
          <a:p>
            <a:r>
              <a:rPr lang="fr-FR" sz="2200" b="1">
                <a:latin typeface="Amnesty Trade Gothic" panose="020B0503040303020004" pitchFamily="34" charset="0"/>
              </a:rPr>
              <a:t>Quelles sources  ?</a:t>
            </a:r>
          </a:p>
          <a:p>
            <a:pPr algn="l"/>
            <a:r>
              <a:rPr lang="fr-FR" sz="2200">
                <a:latin typeface="Amnesty Trade Gothic" panose="020B0503040303020004" pitchFamily="34" charset="0"/>
              </a:rPr>
              <a:t>Différentes sources : données officielles, décisions de justice, renseignements fournis par les condamnés à mort et leurs familles ou représentants, informations parues dans les médias, et rapports d’autres organisations de la société civile (auquel cas la source est indiquée).</a:t>
            </a:r>
          </a:p>
          <a:p>
            <a:pPr algn="l"/>
            <a:endParaRPr lang="fr-FR" sz="2200">
              <a:latin typeface="Amnesty Trade Gothic" panose="020B0503040303020004" pitchFamily="34" charset="0"/>
            </a:endParaRPr>
          </a:p>
          <a:p>
            <a:pPr algn="l"/>
            <a:r>
              <a:rPr lang="fr-FR" sz="2200" b="1">
                <a:latin typeface="Amnesty Trade Gothic" panose="020B0503040303020004" pitchFamily="34" charset="0"/>
              </a:rPr>
              <a:t>Sur quel sujet ? </a:t>
            </a:r>
          </a:p>
          <a:p>
            <a:pPr algn="l"/>
            <a:r>
              <a:rPr lang="fr-FR" sz="2200">
                <a:latin typeface="Amnesty Trade Gothic" panose="020B0503040303020004" pitchFamily="34" charset="0"/>
              </a:rPr>
              <a:t>Les exécutions, condamnations à mort et certains autres aspects de l’utilisation de la peine de mort tels que les commutations et les déclarations d’innocence.</a:t>
            </a:r>
          </a:p>
        </p:txBody>
      </p:sp>
    </p:spTree>
    <p:extLst>
      <p:ext uri="{BB962C8B-B14F-4D97-AF65-F5344CB8AC3E}">
        <p14:creationId xmlns:p14="http://schemas.microsoft.com/office/powerpoint/2010/main" val="41260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E7F8E4-B5B5-0DE7-50DB-2D21F43401C5}"/>
              </a:ext>
            </a:extLst>
          </p:cNvPr>
          <p:cNvSpPr>
            <a:spLocks noGrp="1"/>
          </p:cNvSpPr>
          <p:nvPr>
            <p:ph type="body" sz="quarter" idx="11"/>
          </p:nvPr>
        </p:nvSpPr>
        <p:spPr>
          <a:xfrm>
            <a:off x="-1" y="394017"/>
            <a:ext cx="3892730" cy="1089529"/>
          </a:xfrm>
        </p:spPr>
        <p:txBody>
          <a:bodyPr/>
          <a:lstStyle/>
          <a:p>
            <a:r>
              <a:rPr lang="fr-FR"/>
              <a:t>UNE METHODOLOGIE EXIGEANTE</a:t>
            </a:r>
          </a:p>
        </p:txBody>
      </p:sp>
      <p:sp>
        <p:nvSpPr>
          <p:cNvPr id="3" name="Espace réservé du contenu 2">
            <a:extLst>
              <a:ext uri="{FF2B5EF4-FFF2-40B4-BE49-F238E27FC236}">
                <a16:creationId xmlns:a16="http://schemas.microsoft.com/office/drawing/2014/main" id="{DC1E111A-3EB1-DC0D-42E4-0AA1BC68F605}"/>
              </a:ext>
            </a:extLst>
          </p:cNvPr>
          <p:cNvSpPr>
            <a:spLocks noGrp="1"/>
          </p:cNvSpPr>
          <p:nvPr>
            <p:ph sz="quarter" idx="13"/>
          </p:nvPr>
        </p:nvSpPr>
        <p:spPr>
          <a:xfrm>
            <a:off x="350314" y="1705734"/>
            <a:ext cx="9409912" cy="4993240"/>
          </a:xfrm>
        </p:spPr>
        <p:txBody>
          <a:bodyPr>
            <a:noAutofit/>
          </a:bodyPr>
          <a:lstStyle/>
          <a:p>
            <a:r>
              <a:rPr lang="fr-FR" b="1">
                <a:latin typeface="Amnesty Trade Gothic" panose="020B0503040303020004" pitchFamily="34" charset="0"/>
              </a:rPr>
              <a:t>Absence de transparence : </a:t>
            </a:r>
            <a:r>
              <a:rPr lang="fr-FR" sz="2000">
                <a:latin typeface="Amnesty Trade Gothic" panose="020B0503040303020004" pitchFamily="34" charset="0"/>
              </a:rPr>
              <a:t>dans de nombreux pays, nous pensons qu'il y a eu plus d'exécutions et de condamnations à mort que nous n'avons pu le confirmer faute d’information disponible. Tandis que pour d’autres le gouvernement s’abstient de publier des données sur l’application qu’il fait de la peine de mort.</a:t>
            </a:r>
          </a:p>
          <a:p>
            <a:endParaRPr lang="fr-FR" sz="2000">
              <a:latin typeface="Amnesty Trade Gothic" panose="020B0503040303020004" pitchFamily="34" charset="0"/>
            </a:endParaRPr>
          </a:p>
          <a:p>
            <a:r>
              <a:rPr lang="fr-FR" sz="2000" b="1">
                <a:latin typeface="Amnesty Trade Gothic" panose="020B0503040303020004" pitchFamily="34" charset="0"/>
              </a:rPr>
              <a:t>Jusqu’au secret d’Etat : </a:t>
            </a:r>
            <a:r>
              <a:rPr lang="fr-FR" sz="2000">
                <a:latin typeface="Amnesty Trade Gothic" panose="020B0503040303020004" pitchFamily="34" charset="0"/>
              </a:rPr>
              <a:t>nous indiquons les pays dans lesquels la peine de mort est appliquée de manière secrète ou dans lesquels l'information n'était pas publiquement disponible. </a:t>
            </a:r>
          </a:p>
          <a:p>
            <a:endParaRPr lang="fr-FR" sz="2000">
              <a:latin typeface="Amnesty Trade Gothic" panose="020B0503040303020004" pitchFamily="34" charset="0"/>
            </a:endParaRPr>
          </a:p>
          <a:p>
            <a:r>
              <a:rPr lang="fr-FR" sz="2000" b="1">
                <a:latin typeface="Amnesty Trade Gothic" panose="020B0503040303020004" pitchFamily="34" charset="0"/>
              </a:rPr>
              <a:t>Estimation a minima : </a:t>
            </a:r>
            <a:r>
              <a:rPr lang="fr-FR" sz="2000">
                <a:latin typeface="Amnesty Trade Gothic" panose="020B0503040303020004" pitchFamily="34" charset="0"/>
              </a:rPr>
              <a:t>au regard de ces éléments, pour un grand nombre de pays, les statistiques d’Amnesty International sont des estimations a minima. </a:t>
            </a:r>
            <a:r>
              <a:rPr lang="fr-FR" sz="2000" b="1">
                <a:latin typeface="Amnesty Trade Gothic" panose="020B0503040303020004" pitchFamily="34" charset="0"/>
              </a:rPr>
              <a:t>Les totaux fournis sont probablement en deçà de la réalité.</a:t>
            </a:r>
          </a:p>
          <a:p>
            <a:pPr algn="l"/>
            <a:endParaRPr lang="fr-FR" sz="2000">
              <a:latin typeface="Amnesty Trade Gothic" panose="020B0503040303020004" pitchFamily="34" charset="0"/>
            </a:endParaRPr>
          </a:p>
          <a:p>
            <a:pPr algn="l"/>
            <a:r>
              <a:rPr lang="fr-FR" sz="2000" b="1">
                <a:latin typeface="Amnesty Trade Gothic" panose="020B0503040303020004" pitchFamily="34" charset="0"/>
              </a:rPr>
              <a:t>2009 - Chine : </a:t>
            </a:r>
            <a:r>
              <a:rPr lang="fr-FR" sz="2000">
                <a:latin typeface="Amnesty Trade Gothic" panose="020B0503040303020004" pitchFamily="34" charset="0"/>
              </a:rPr>
              <a:t>AI cesse de publier des estimations concernant le recours à la peine capitale. Cette décision est née des préoccupations suscitées par le fait que le gouvernement chinois déformait ces estimations. </a:t>
            </a:r>
          </a:p>
        </p:txBody>
      </p:sp>
      <p:pic>
        <p:nvPicPr>
          <p:cNvPr id="5" name="Image 4" descr="Une image contenant drapeau, étoile, rouge, Carmin&#10;&#10;Description générée automatiquement">
            <a:extLst>
              <a:ext uri="{FF2B5EF4-FFF2-40B4-BE49-F238E27FC236}">
                <a16:creationId xmlns:a16="http://schemas.microsoft.com/office/drawing/2014/main" id="{D9BF2D57-530C-E73D-2606-4F47DAEEA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11" y="2994064"/>
            <a:ext cx="1861337" cy="1237789"/>
          </a:xfrm>
          <a:prstGeom prst="rect">
            <a:avLst/>
          </a:prstGeom>
        </p:spPr>
      </p:pic>
      <p:pic>
        <p:nvPicPr>
          <p:cNvPr id="7" name="Image 6" descr="Une image contenant symbole, logo, capture d’écran, Carmin&#10;&#10;Description générée automatiquement">
            <a:extLst>
              <a:ext uri="{FF2B5EF4-FFF2-40B4-BE49-F238E27FC236}">
                <a16:creationId xmlns:a16="http://schemas.microsoft.com/office/drawing/2014/main" id="{86D81030-1401-7B4E-0EFD-27358F652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143" y="1903114"/>
            <a:ext cx="1911474" cy="952722"/>
          </a:xfrm>
          <a:prstGeom prst="rect">
            <a:avLst/>
          </a:prstGeom>
        </p:spPr>
      </p:pic>
      <p:pic>
        <p:nvPicPr>
          <p:cNvPr id="9" name="Image 8" descr="Une image contenant étoile, Graphique, symbole, drapeau&#10;&#10;Description générée automatiquement">
            <a:extLst>
              <a:ext uri="{FF2B5EF4-FFF2-40B4-BE49-F238E27FC236}">
                <a16:creationId xmlns:a16="http://schemas.microsoft.com/office/drawing/2014/main" id="{B506ED93-0DA8-D2D9-8EFD-23B172108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4991" y="478078"/>
            <a:ext cx="1926695" cy="1286808"/>
          </a:xfrm>
          <a:prstGeom prst="rect">
            <a:avLst/>
          </a:prstGeom>
        </p:spPr>
      </p:pic>
      <p:pic>
        <p:nvPicPr>
          <p:cNvPr id="11" name="Image 10" descr="Une image contenant texte, capture d’écran, logo, Police&#10;&#10;Description générée automatiquement">
            <a:extLst>
              <a:ext uri="{FF2B5EF4-FFF2-40B4-BE49-F238E27FC236}">
                <a16:creationId xmlns:a16="http://schemas.microsoft.com/office/drawing/2014/main" id="{37E272BF-51CD-492B-20CC-588971AA44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2602" y="4899509"/>
            <a:ext cx="1926695" cy="1104638"/>
          </a:xfrm>
          <a:prstGeom prst="rect">
            <a:avLst/>
          </a:prstGeom>
        </p:spPr>
      </p:pic>
    </p:spTree>
    <p:extLst>
      <p:ext uri="{BB962C8B-B14F-4D97-AF65-F5344CB8AC3E}">
        <p14:creationId xmlns:p14="http://schemas.microsoft.com/office/powerpoint/2010/main" val="28108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86161E-4A87-92B1-DB7A-0C74B4BBD57C}"/>
              </a:ext>
            </a:extLst>
          </p:cNvPr>
          <p:cNvSpPr>
            <a:spLocks noGrp="1"/>
          </p:cNvSpPr>
          <p:nvPr>
            <p:ph type="body" sz="quarter" idx="11"/>
          </p:nvPr>
        </p:nvSpPr>
        <p:spPr>
          <a:xfrm>
            <a:off x="-1" y="394017"/>
            <a:ext cx="3892730" cy="590931"/>
          </a:xfrm>
        </p:spPr>
        <p:txBody>
          <a:bodyPr/>
          <a:lstStyle/>
          <a:p>
            <a:r>
              <a:rPr lang="fr-FR"/>
              <a:t>REMARQUE</a:t>
            </a:r>
          </a:p>
        </p:txBody>
      </p:sp>
      <p:sp>
        <p:nvSpPr>
          <p:cNvPr id="3" name="Espace réservé du texte 2">
            <a:extLst>
              <a:ext uri="{FF2B5EF4-FFF2-40B4-BE49-F238E27FC236}">
                <a16:creationId xmlns:a16="http://schemas.microsoft.com/office/drawing/2014/main" id="{A0868A36-D57D-184B-D788-05331A1D97F5}"/>
              </a:ext>
            </a:extLst>
          </p:cNvPr>
          <p:cNvSpPr>
            <a:spLocks noGrp="1"/>
          </p:cNvSpPr>
          <p:nvPr>
            <p:ph type="body" sz="quarter" idx="12"/>
          </p:nvPr>
        </p:nvSpPr>
        <p:spPr/>
        <p:txBody>
          <a:bodyPr/>
          <a:lstStyle/>
          <a:p>
            <a:r>
              <a:rPr lang="fr-FR"/>
              <a:t>RECOUPER</a:t>
            </a:r>
          </a:p>
        </p:txBody>
      </p:sp>
      <p:sp>
        <p:nvSpPr>
          <p:cNvPr id="4" name="Espace réservé du contenu 3">
            <a:extLst>
              <a:ext uri="{FF2B5EF4-FFF2-40B4-BE49-F238E27FC236}">
                <a16:creationId xmlns:a16="http://schemas.microsoft.com/office/drawing/2014/main" id="{4A74E1A3-9717-C811-D662-57C0216AB40A}"/>
              </a:ext>
            </a:extLst>
          </p:cNvPr>
          <p:cNvSpPr>
            <a:spLocks noGrp="1"/>
          </p:cNvSpPr>
          <p:nvPr>
            <p:ph sz="quarter" idx="13"/>
          </p:nvPr>
        </p:nvSpPr>
        <p:spPr>
          <a:xfrm>
            <a:off x="1599530" y="1661329"/>
            <a:ext cx="10359589" cy="4950931"/>
          </a:xfrm>
        </p:spPr>
        <p:txBody>
          <a:bodyPr>
            <a:noAutofit/>
          </a:bodyPr>
          <a:lstStyle/>
          <a:p>
            <a:r>
              <a:rPr lang="fr-FR" sz="2400" b="1"/>
              <a:t>Des chiffres dont nous avons pu avoir raisonnablement confirmation </a:t>
            </a:r>
            <a:r>
              <a:rPr lang="fr-FR" sz="2400"/>
              <a:t>:</a:t>
            </a:r>
          </a:p>
          <a:p>
            <a:pPr marL="285750" indent="-285750">
              <a:buFontTx/>
              <a:buChar char="-"/>
            </a:pPr>
            <a:r>
              <a:rPr lang="fr-FR" sz="2400"/>
              <a:t>des chiffres basés sur diverses sources fiables</a:t>
            </a:r>
          </a:p>
          <a:p>
            <a:pPr marL="285750" indent="-285750">
              <a:buFontTx/>
              <a:buChar char="-"/>
            </a:pPr>
            <a:r>
              <a:rPr lang="fr-FR" sz="2400"/>
              <a:t>nous n'indiquons que les chiffres que nous pouvons tirer avec certitude de nos recherches, sauf indication contraire.</a:t>
            </a:r>
          </a:p>
          <a:p>
            <a:pPr marL="285750" indent="-285750">
              <a:buFontTx/>
              <a:buChar char="-"/>
            </a:pPr>
            <a:endParaRPr lang="fr-FR" sz="2400"/>
          </a:p>
          <a:p>
            <a:r>
              <a:rPr lang="fr-FR" sz="2400" b="1"/>
              <a:t>Des chiffres recoupés : </a:t>
            </a:r>
          </a:p>
          <a:p>
            <a:pPr marL="285750" indent="-285750">
              <a:buFontTx/>
              <a:buChar char="-"/>
            </a:pPr>
            <a:r>
              <a:rPr lang="fr-FR" sz="2400"/>
              <a:t>Avec des organisations non gouvernementales et intergouvernementales, des défenseurs des droits de l'homme</a:t>
            </a:r>
          </a:p>
          <a:p>
            <a:pPr marL="285750" indent="-285750">
              <a:buFontTx/>
              <a:buChar char="-"/>
            </a:pPr>
            <a:r>
              <a:rPr lang="fr-FR" sz="2400"/>
              <a:t>et d'autres observateurs travaillant dans les pays concernés.</a:t>
            </a:r>
          </a:p>
          <a:p>
            <a:pPr marL="285750" indent="-285750">
              <a:buFontTx/>
              <a:buChar char="-"/>
            </a:pPr>
            <a:endParaRPr lang="fr-FR" sz="2400"/>
          </a:p>
          <a:p>
            <a:r>
              <a:rPr lang="fr-FR" sz="2400" b="1"/>
              <a:t>Sans remise en cause des autres sources statistiques :</a:t>
            </a:r>
          </a:p>
          <a:p>
            <a:pPr marL="285750" indent="-285750">
              <a:buFontTx/>
              <a:buChar char="-"/>
            </a:pPr>
            <a:r>
              <a:rPr lang="fr-FR" sz="2400"/>
              <a:t>Pas de remise en cause des chiffres d'autres organisations… </a:t>
            </a:r>
          </a:p>
          <a:p>
            <a:pPr marL="285750" indent="-285750">
              <a:buFontTx/>
              <a:buChar char="-"/>
            </a:pPr>
            <a:r>
              <a:rPr lang="fr-FR" sz="2400"/>
              <a:t>…. car les chiffres réels sont probablement plus élevés.</a:t>
            </a:r>
          </a:p>
        </p:txBody>
      </p:sp>
    </p:spTree>
    <p:extLst>
      <p:ext uri="{BB962C8B-B14F-4D97-AF65-F5344CB8AC3E}">
        <p14:creationId xmlns:p14="http://schemas.microsoft.com/office/powerpoint/2010/main" val="34729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36C750-246E-1680-0A56-D321F2655A19}"/>
              </a:ext>
            </a:extLst>
          </p:cNvPr>
          <p:cNvSpPr>
            <a:spLocks noGrp="1"/>
          </p:cNvSpPr>
          <p:nvPr>
            <p:ph type="body" sz="quarter" idx="11"/>
          </p:nvPr>
        </p:nvSpPr>
        <p:spPr>
          <a:xfrm>
            <a:off x="-1" y="394017"/>
            <a:ext cx="7582830" cy="932978"/>
          </a:xfrm>
        </p:spPr>
        <p:txBody>
          <a:bodyPr/>
          <a:lstStyle/>
          <a:p>
            <a:r>
              <a:rPr lang="fr-FR" b="1"/>
              <a:t>Des militants déterminés : Souleymane Sow</a:t>
            </a:r>
          </a:p>
          <a:p>
            <a:endParaRPr lang="fr-FR"/>
          </a:p>
        </p:txBody>
      </p:sp>
      <p:sp>
        <p:nvSpPr>
          <p:cNvPr id="3" name="Espace réservé du contenu 2">
            <a:extLst>
              <a:ext uri="{FF2B5EF4-FFF2-40B4-BE49-F238E27FC236}">
                <a16:creationId xmlns:a16="http://schemas.microsoft.com/office/drawing/2014/main" id="{949071EE-8BF8-2441-CC9F-5016B086C6D0}"/>
              </a:ext>
            </a:extLst>
          </p:cNvPr>
          <p:cNvSpPr>
            <a:spLocks noGrp="1"/>
          </p:cNvSpPr>
          <p:nvPr>
            <p:ph sz="quarter" idx="13"/>
          </p:nvPr>
        </p:nvSpPr>
        <p:spPr>
          <a:xfrm>
            <a:off x="735874" y="1462413"/>
            <a:ext cx="5038202" cy="4856194"/>
          </a:xfrm>
        </p:spPr>
        <p:txBody>
          <a:bodyPr>
            <a:noAutofit/>
          </a:bodyPr>
          <a:lstStyle/>
          <a:p>
            <a:r>
              <a:rPr lang="fr-FR" sz="2000"/>
              <a:t>« Avec mes camarades, nous avons mené un travail de pression contre la peine de mort chaque jour pendant cinq mois. En 2016, l’Assemblée nationale de Guinée a approuvé un nouveau Code pénal supprimant la peine de mort de la liste des peines applicables.  L’an dernier [2017], elle a également été supprimée pour le tribunal militaire », a expliqué Souleymane.</a:t>
            </a:r>
          </a:p>
          <a:p>
            <a:endParaRPr lang="fr-FR" sz="2000"/>
          </a:p>
          <a:p>
            <a:r>
              <a:rPr lang="fr-FR" sz="2000"/>
              <a:t>La Guinée est devenue le 20e État</a:t>
            </a:r>
            <a:r>
              <a:rPr lang="fr-FR" sz="2000" b="1"/>
              <a:t> </a:t>
            </a:r>
            <a:r>
              <a:rPr lang="fr-FR" sz="2000"/>
              <a:t>de l'Afrique subsaharienne</a:t>
            </a:r>
            <a:r>
              <a:rPr lang="fr-FR" sz="2000" b="1"/>
              <a:t> </a:t>
            </a:r>
            <a:r>
              <a:rPr lang="fr-FR" sz="2000"/>
              <a:t>à avoir aboli la peine de mort pour tous les crimes.</a:t>
            </a:r>
          </a:p>
        </p:txBody>
      </p:sp>
      <p:pic>
        <p:nvPicPr>
          <p:cNvPr id="6" name="Espace réservé pour une image  5" descr="Une image contenant Visage humain, personne, sourire, plein air&#10;&#10;Description générée automatiquement">
            <a:extLst>
              <a:ext uri="{FF2B5EF4-FFF2-40B4-BE49-F238E27FC236}">
                <a16:creationId xmlns:a16="http://schemas.microsoft.com/office/drawing/2014/main" id="{DFCE756F-1B47-1D20-57C3-0AB47BD1238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668" b="12668"/>
          <a:stretch>
            <a:fillRect/>
          </a:stretch>
        </p:blipFill>
        <p:spPr>
          <a:xfrm>
            <a:off x="6147769" y="1739815"/>
            <a:ext cx="5308357" cy="3962342"/>
          </a:xfrm>
        </p:spPr>
      </p:pic>
    </p:spTree>
    <p:extLst>
      <p:ext uri="{BB962C8B-B14F-4D97-AF65-F5344CB8AC3E}">
        <p14:creationId xmlns:p14="http://schemas.microsoft.com/office/powerpoint/2010/main" val="300198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7DB875-F424-03AF-6160-12B05061F67B}"/>
              </a:ext>
            </a:extLst>
          </p:cNvPr>
          <p:cNvSpPr>
            <a:spLocks noGrp="1"/>
          </p:cNvSpPr>
          <p:nvPr>
            <p:ph type="body" sz="quarter" idx="11"/>
          </p:nvPr>
        </p:nvSpPr>
        <p:spPr>
          <a:xfrm>
            <a:off x="-2" y="394017"/>
            <a:ext cx="5473701" cy="1089529"/>
          </a:xfrm>
        </p:spPr>
        <p:txBody>
          <a:bodyPr/>
          <a:lstStyle/>
          <a:p>
            <a:r>
              <a:rPr lang="fr-FR"/>
              <a:t>VIDEO ANTHONY GRAVES</a:t>
            </a:r>
          </a:p>
        </p:txBody>
      </p:sp>
      <p:pic>
        <p:nvPicPr>
          <p:cNvPr id="10" name="Média en ligne 9" title="Mon dernier jour…">
            <a:hlinkClick r:id="" action="ppaction://media"/>
            <a:extLst>
              <a:ext uri="{FF2B5EF4-FFF2-40B4-BE49-F238E27FC236}">
                <a16:creationId xmlns:a16="http://schemas.microsoft.com/office/drawing/2014/main" id="{04A0F8F5-13EF-4C37-0DF1-291695F0D249}"/>
              </a:ext>
            </a:extLst>
          </p:cNvPr>
          <p:cNvPicPr>
            <a:picLocks noGrp="1" noRot="1" noChangeAspect="1"/>
          </p:cNvPicPr>
          <p:nvPr>
            <p:ph sz="quarter" idx="13"/>
            <a:videoFile r:link="rId1"/>
          </p:nvPr>
        </p:nvPicPr>
        <p:blipFill>
          <a:blip r:embed="rId4"/>
          <a:stretch>
            <a:fillRect/>
          </a:stretch>
        </p:blipFill>
        <p:spPr>
          <a:xfrm>
            <a:off x="2454275" y="1676400"/>
            <a:ext cx="7694728" cy="4347882"/>
          </a:xfrm>
          <a:prstGeom prst="rect">
            <a:avLst/>
          </a:prstGeom>
        </p:spPr>
      </p:pic>
    </p:spTree>
    <p:extLst>
      <p:ext uri="{BB962C8B-B14F-4D97-AF65-F5344CB8AC3E}">
        <p14:creationId xmlns:p14="http://schemas.microsoft.com/office/powerpoint/2010/main" val="474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0A35DF3-DFA8-0CC8-02DF-73BA518873B3}"/>
              </a:ext>
            </a:extLst>
          </p:cNvPr>
          <p:cNvSpPr>
            <a:spLocks noGrp="1"/>
          </p:cNvSpPr>
          <p:nvPr>
            <p:ph type="body" sz="quarter" idx="11"/>
          </p:nvPr>
        </p:nvSpPr>
        <p:spPr>
          <a:xfrm>
            <a:off x="-1" y="394017"/>
            <a:ext cx="3892730" cy="1089529"/>
          </a:xfrm>
        </p:spPr>
        <p:txBody>
          <a:bodyPr/>
          <a:lstStyle/>
          <a:p>
            <a:r>
              <a:rPr lang="fr-FR"/>
              <a:t>10 octobre – peine de mort et torture</a:t>
            </a:r>
          </a:p>
        </p:txBody>
      </p:sp>
      <p:sp>
        <p:nvSpPr>
          <p:cNvPr id="3" name="Espace réservé du contenu 2">
            <a:extLst>
              <a:ext uri="{FF2B5EF4-FFF2-40B4-BE49-F238E27FC236}">
                <a16:creationId xmlns:a16="http://schemas.microsoft.com/office/drawing/2014/main" id="{1B6B28B4-3DDA-1067-9AA8-0E26521C4EAA}"/>
              </a:ext>
            </a:extLst>
          </p:cNvPr>
          <p:cNvSpPr>
            <a:spLocks noGrp="1"/>
          </p:cNvSpPr>
          <p:nvPr>
            <p:ph sz="quarter" idx="13"/>
          </p:nvPr>
        </p:nvSpPr>
        <p:spPr>
          <a:xfrm>
            <a:off x="1387011" y="1677161"/>
            <a:ext cx="9359570" cy="4786822"/>
          </a:xfrm>
        </p:spPr>
        <p:txBody>
          <a:bodyPr/>
          <a:lstStyle/>
          <a:p>
            <a:r>
              <a:rPr lang="fr-FR" sz="2200" b="1"/>
              <a:t>Convention contre la torture et autres peines ou traitements cruels, inhumains ou dégradants (entrée en vigueur, 1987)</a:t>
            </a:r>
          </a:p>
          <a:p>
            <a:endParaRPr lang="fr-FR" sz="2200" b="1"/>
          </a:p>
          <a:p>
            <a:r>
              <a:rPr lang="fr-FR" sz="2200"/>
              <a:t>Le terme "torture" désigne tout acte par lequel une </a:t>
            </a:r>
            <a:r>
              <a:rPr lang="fr-FR" sz="2200" b="1">
                <a:highlight>
                  <a:srgbClr val="FFFF00"/>
                </a:highlight>
              </a:rPr>
              <a:t>douleur</a:t>
            </a:r>
            <a:r>
              <a:rPr lang="fr-FR" sz="2200">
                <a:highlight>
                  <a:srgbClr val="FFFF00"/>
                </a:highlight>
              </a:rPr>
              <a:t> ou des souffrances </a:t>
            </a:r>
            <a:r>
              <a:rPr lang="fr-FR" sz="2200"/>
              <a:t>aiguës, physiques ou mentales, sont </a:t>
            </a:r>
            <a:r>
              <a:rPr lang="fr-FR" sz="2200">
                <a:highlight>
                  <a:srgbClr val="FFFF00"/>
                </a:highlight>
              </a:rPr>
              <a:t>intentionnellement infligées </a:t>
            </a:r>
            <a:r>
              <a:rPr lang="fr-FR" sz="2200"/>
              <a:t>à une personne aux fins notamment d'obtenir d'elle ou d'une tierce personne des renseignements ou des aveux, de la punir d'un acte qu'elle ou une tierce personne a commis ou est soupçonnée d'avoir commis, de l'intimider ou de faire pression sur elle ou d'intimider ou de faire pression sur une tierce personne, ou pour tout autre motif fondé sur une forme de discrimination quelle qu'elle soit, lorsqu'une telle douleur ou de telles souffrances sont </a:t>
            </a:r>
            <a:r>
              <a:rPr lang="fr-FR" sz="2200">
                <a:highlight>
                  <a:srgbClr val="FFFF00"/>
                </a:highlight>
              </a:rPr>
              <a:t>infligées par un agent de la fonction publique</a:t>
            </a:r>
            <a:r>
              <a:rPr lang="fr-FR" sz="2200"/>
              <a:t> ou toute autre personne agissant à titre officiel ou à son instigation ou avec son consentement exprès ou tacite.</a:t>
            </a:r>
          </a:p>
          <a:p>
            <a:endParaRPr lang="fr-FR" b="1"/>
          </a:p>
          <a:p>
            <a:endParaRPr lang="fr-FR"/>
          </a:p>
        </p:txBody>
      </p:sp>
    </p:spTree>
    <p:extLst>
      <p:ext uri="{BB962C8B-B14F-4D97-AF65-F5344CB8AC3E}">
        <p14:creationId xmlns:p14="http://schemas.microsoft.com/office/powerpoint/2010/main" val="163334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7DB875-F424-03AF-6160-12B05061F67B}"/>
              </a:ext>
            </a:extLst>
          </p:cNvPr>
          <p:cNvSpPr>
            <a:spLocks noGrp="1"/>
          </p:cNvSpPr>
          <p:nvPr>
            <p:ph type="body" sz="quarter" idx="11"/>
          </p:nvPr>
        </p:nvSpPr>
        <p:spPr>
          <a:xfrm>
            <a:off x="-1" y="394017"/>
            <a:ext cx="3260438" cy="590931"/>
          </a:xfrm>
        </p:spPr>
        <p:txBody>
          <a:bodyPr/>
          <a:lstStyle/>
          <a:p>
            <a:r>
              <a:rPr lang="fr-FR"/>
              <a:t>ROCKY MYERS</a:t>
            </a:r>
          </a:p>
        </p:txBody>
      </p:sp>
      <p:sp>
        <p:nvSpPr>
          <p:cNvPr id="3" name="Espace réservé du contenu 2">
            <a:extLst>
              <a:ext uri="{FF2B5EF4-FFF2-40B4-BE49-F238E27FC236}">
                <a16:creationId xmlns:a16="http://schemas.microsoft.com/office/drawing/2014/main" id="{DFB4239F-9069-638F-77DA-95F1B2991E7A}"/>
              </a:ext>
            </a:extLst>
          </p:cNvPr>
          <p:cNvSpPr>
            <a:spLocks noGrp="1"/>
          </p:cNvSpPr>
          <p:nvPr>
            <p:ph sz="quarter" idx="13"/>
          </p:nvPr>
        </p:nvSpPr>
        <p:spPr>
          <a:xfrm>
            <a:off x="4824134" y="1311852"/>
            <a:ext cx="6181725" cy="4116310"/>
          </a:xfrm>
        </p:spPr>
        <p:txBody>
          <a:bodyPr/>
          <a:lstStyle/>
          <a:p>
            <a:pPr marL="285750" indent="-285750">
              <a:buFont typeface="Wingdings" panose="05000000000000000000" pitchFamily="2" charset="2"/>
              <a:buChar char="Ø"/>
            </a:pPr>
            <a:r>
              <a:rPr lang="fr-FR" b="1"/>
              <a:t>Une situation emblématique de toutes les failles dans l’application de la peine de mort aux États-Unis.</a:t>
            </a:r>
            <a:endParaRPr lang="fr-FR"/>
          </a:p>
        </p:txBody>
      </p:sp>
      <p:pic>
        <p:nvPicPr>
          <p:cNvPr id="5" name="Image 4">
            <a:extLst>
              <a:ext uri="{FF2B5EF4-FFF2-40B4-BE49-F238E27FC236}">
                <a16:creationId xmlns:a16="http://schemas.microsoft.com/office/drawing/2014/main" id="{68B6A03C-BE69-6A1F-E5EE-FDC2B72FD5F3}"/>
              </a:ext>
            </a:extLst>
          </p:cNvPr>
          <p:cNvPicPr>
            <a:picLocks noChangeAspect="1"/>
          </p:cNvPicPr>
          <p:nvPr/>
        </p:nvPicPr>
        <p:blipFill rotWithShape="1">
          <a:blip r:embed="rId2"/>
          <a:srcRect b="694"/>
          <a:stretch/>
        </p:blipFill>
        <p:spPr>
          <a:xfrm>
            <a:off x="750165" y="1288617"/>
            <a:ext cx="3528069" cy="5287674"/>
          </a:xfrm>
          <a:prstGeom prst="rect">
            <a:avLst/>
          </a:prstGeom>
        </p:spPr>
      </p:pic>
      <p:pic>
        <p:nvPicPr>
          <p:cNvPr id="7" name="Image 6">
            <a:extLst>
              <a:ext uri="{FF2B5EF4-FFF2-40B4-BE49-F238E27FC236}">
                <a16:creationId xmlns:a16="http://schemas.microsoft.com/office/drawing/2014/main" id="{1F556FFA-F87E-8297-DFA8-A0506E91F59C}"/>
              </a:ext>
            </a:extLst>
          </p:cNvPr>
          <p:cNvPicPr>
            <a:picLocks noChangeAspect="1"/>
          </p:cNvPicPr>
          <p:nvPr/>
        </p:nvPicPr>
        <p:blipFill>
          <a:blip r:embed="rId3"/>
          <a:stretch>
            <a:fillRect/>
          </a:stretch>
        </p:blipFill>
        <p:spPr>
          <a:xfrm>
            <a:off x="4501428" y="2461491"/>
            <a:ext cx="6181725" cy="4114800"/>
          </a:xfrm>
          <a:prstGeom prst="rect">
            <a:avLst/>
          </a:prstGeom>
        </p:spPr>
      </p:pic>
    </p:spTree>
    <p:extLst>
      <p:ext uri="{BB962C8B-B14F-4D97-AF65-F5344CB8AC3E}">
        <p14:creationId xmlns:p14="http://schemas.microsoft.com/office/powerpoint/2010/main" val="72674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3B42645-7D16-74A1-EA0F-3136DCC9209B}"/>
              </a:ext>
            </a:extLst>
          </p:cNvPr>
          <p:cNvSpPr>
            <a:spLocks noGrp="1"/>
          </p:cNvSpPr>
          <p:nvPr>
            <p:ph type="body" sz="quarter" idx="11"/>
          </p:nvPr>
        </p:nvSpPr>
        <p:spPr>
          <a:xfrm>
            <a:off x="-2" y="394017"/>
            <a:ext cx="6096002" cy="590931"/>
          </a:xfrm>
        </p:spPr>
        <p:txBody>
          <a:bodyPr/>
          <a:lstStyle/>
          <a:p>
            <a:r>
              <a:rPr lang="fr-FR"/>
              <a:t>2022 : UN PANORAMA MORBIDE</a:t>
            </a:r>
          </a:p>
        </p:txBody>
      </p:sp>
      <p:sp>
        <p:nvSpPr>
          <p:cNvPr id="9" name="Espace réservé du contenu 8">
            <a:extLst>
              <a:ext uri="{FF2B5EF4-FFF2-40B4-BE49-F238E27FC236}">
                <a16:creationId xmlns:a16="http://schemas.microsoft.com/office/drawing/2014/main" id="{701601D2-2BF3-53DD-EADE-04968520D172}"/>
              </a:ext>
            </a:extLst>
          </p:cNvPr>
          <p:cNvSpPr>
            <a:spLocks noGrp="1"/>
          </p:cNvSpPr>
          <p:nvPr>
            <p:ph sz="quarter" idx="13"/>
          </p:nvPr>
        </p:nvSpPr>
        <p:spPr>
          <a:xfrm>
            <a:off x="5839326" y="1507569"/>
            <a:ext cx="5385890" cy="5069693"/>
          </a:xfrm>
        </p:spPr>
        <p:txBody>
          <a:bodyPr/>
          <a:lstStyle/>
          <a:p>
            <a:r>
              <a:rPr lang="fr-FR"/>
              <a:t>- Une hausse des exécutions de 53 % par rapport à 2021.</a:t>
            </a:r>
          </a:p>
          <a:p>
            <a:endParaRPr lang="fr-FR"/>
          </a:p>
          <a:p>
            <a:r>
              <a:rPr lang="fr-FR"/>
              <a:t>- Un niveau record d’exécutions depuis 5 ans.</a:t>
            </a:r>
          </a:p>
          <a:p>
            <a:endParaRPr lang="fr-FR"/>
          </a:p>
          <a:p>
            <a:r>
              <a:rPr lang="fr-FR"/>
              <a:t>- 90 % des exécutions dans le monde ont été réalisées par seulement trois pays (hors Chine) : </a:t>
            </a:r>
          </a:p>
          <a:p>
            <a:pPr marL="514350" indent="-285750">
              <a:buFont typeface="Wingdings" panose="05000000000000000000" pitchFamily="2" charset="2"/>
              <a:buChar char="Ø"/>
            </a:pPr>
            <a:r>
              <a:rPr lang="fr-FR"/>
              <a:t>Iran</a:t>
            </a:r>
          </a:p>
          <a:p>
            <a:pPr marL="514350" indent="-285750">
              <a:buFont typeface="Wingdings" panose="05000000000000000000" pitchFamily="2" charset="2"/>
              <a:buChar char="Ø"/>
            </a:pPr>
            <a:r>
              <a:rPr lang="fr-FR"/>
              <a:t>Arabie Saoudite </a:t>
            </a:r>
          </a:p>
          <a:p>
            <a:pPr marL="514350" indent="-285750">
              <a:buFont typeface="Wingdings" panose="05000000000000000000" pitchFamily="2" charset="2"/>
              <a:buChar char="Ø"/>
            </a:pPr>
            <a:r>
              <a:rPr lang="fr-FR"/>
              <a:t>Egypte</a:t>
            </a:r>
          </a:p>
          <a:p>
            <a:endParaRPr lang="fr-FR"/>
          </a:p>
          <a:p>
            <a:r>
              <a:rPr lang="fr-FR"/>
              <a:t>- Les cinq pays qui exécutent le plus :</a:t>
            </a:r>
          </a:p>
          <a:p>
            <a:pPr marL="514350" indent="-285750">
              <a:buFont typeface="Wingdings" panose="05000000000000000000" pitchFamily="2" charset="2"/>
              <a:buChar char="Ø"/>
            </a:pPr>
            <a:r>
              <a:rPr lang="fr-FR"/>
              <a:t>Chine</a:t>
            </a:r>
          </a:p>
          <a:p>
            <a:pPr marL="514350" indent="-285750">
              <a:buFont typeface="Wingdings" panose="05000000000000000000" pitchFamily="2" charset="2"/>
              <a:buChar char="Ø"/>
            </a:pPr>
            <a:r>
              <a:rPr lang="fr-FR"/>
              <a:t>Iran</a:t>
            </a:r>
          </a:p>
          <a:p>
            <a:pPr marL="514350" indent="-285750">
              <a:buFont typeface="Wingdings" panose="05000000000000000000" pitchFamily="2" charset="2"/>
              <a:buChar char="Ø"/>
            </a:pPr>
            <a:r>
              <a:rPr lang="fr-FR"/>
              <a:t>Arabie saoudite </a:t>
            </a:r>
          </a:p>
          <a:p>
            <a:pPr marL="514350" indent="-285750">
              <a:buFont typeface="Wingdings" panose="05000000000000000000" pitchFamily="2" charset="2"/>
              <a:buChar char="Ø"/>
            </a:pPr>
            <a:r>
              <a:rPr lang="fr-FR"/>
              <a:t>Égypte</a:t>
            </a:r>
          </a:p>
          <a:p>
            <a:pPr marL="514350" indent="-285750">
              <a:buFont typeface="Wingdings" panose="05000000000000000000" pitchFamily="2" charset="2"/>
              <a:buChar char="Ø"/>
            </a:pPr>
            <a:r>
              <a:rPr lang="fr-FR"/>
              <a:t>États-Unis </a:t>
            </a:r>
          </a:p>
        </p:txBody>
      </p:sp>
      <p:pic>
        <p:nvPicPr>
          <p:cNvPr id="14" name="Image 13">
            <a:extLst>
              <a:ext uri="{FF2B5EF4-FFF2-40B4-BE49-F238E27FC236}">
                <a16:creationId xmlns:a16="http://schemas.microsoft.com/office/drawing/2014/main" id="{85C2165C-FEE5-13B0-AB48-8236C439F4B0}"/>
              </a:ext>
            </a:extLst>
          </p:cNvPr>
          <p:cNvPicPr>
            <a:picLocks noChangeAspect="1"/>
          </p:cNvPicPr>
          <p:nvPr/>
        </p:nvPicPr>
        <p:blipFill rotWithShape="1">
          <a:blip r:embed="rId3"/>
          <a:srcRect t="13098" r="52115"/>
          <a:stretch/>
        </p:blipFill>
        <p:spPr>
          <a:xfrm>
            <a:off x="699217" y="1507569"/>
            <a:ext cx="4697563" cy="4575016"/>
          </a:xfrm>
          <a:prstGeom prst="rect">
            <a:avLst/>
          </a:prstGeom>
        </p:spPr>
      </p:pic>
    </p:spTree>
    <p:extLst>
      <p:ext uri="{BB962C8B-B14F-4D97-AF65-F5344CB8AC3E}">
        <p14:creationId xmlns:p14="http://schemas.microsoft.com/office/powerpoint/2010/main" val="103478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3B42645-7D16-74A1-EA0F-3136DCC9209B}"/>
              </a:ext>
            </a:extLst>
          </p:cNvPr>
          <p:cNvSpPr>
            <a:spLocks noGrp="1"/>
          </p:cNvSpPr>
          <p:nvPr>
            <p:ph type="body" sz="quarter" idx="11"/>
          </p:nvPr>
        </p:nvSpPr>
        <p:spPr>
          <a:xfrm>
            <a:off x="-2" y="394017"/>
            <a:ext cx="6096002" cy="590931"/>
          </a:xfrm>
        </p:spPr>
        <p:txBody>
          <a:bodyPr/>
          <a:lstStyle/>
          <a:p>
            <a:r>
              <a:rPr lang="fr-FR"/>
              <a:t>2022 : UN PANORAMA MORBIDE</a:t>
            </a:r>
          </a:p>
        </p:txBody>
      </p:sp>
      <p:sp>
        <p:nvSpPr>
          <p:cNvPr id="9" name="Espace réservé du contenu 8">
            <a:extLst>
              <a:ext uri="{FF2B5EF4-FFF2-40B4-BE49-F238E27FC236}">
                <a16:creationId xmlns:a16="http://schemas.microsoft.com/office/drawing/2014/main" id="{701601D2-2BF3-53DD-EADE-04968520D172}"/>
              </a:ext>
            </a:extLst>
          </p:cNvPr>
          <p:cNvSpPr>
            <a:spLocks noGrp="1"/>
          </p:cNvSpPr>
          <p:nvPr>
            <p:ph sz="quarter" idx="13"/>
          </p:nvPr>
        </p:nvSpPr>
        <p:spPr>
          <a:xfrm>
            <a:off x="5951621" y="2630516"/>
            <a:ext cx="5385890" cy="5069693"/>
          </a:xfrm>
        </p:spPr>
        <p:txBody>
          <a:bodyPr>
            <a:normAutofit/>
          </a:bodyPr>
          <a:lstStyle/>
          <a:p>
            <a:r>
              <a:rPr lang="fr-FR" sz="2400"/>
              <a:t>- 37 % des personnes exécutées en 2022 l’ont été dans des affaires liées aux stupéfiants.</a:t>
            </a:r>
          </a:p>
          <a:p>
            <a:endParaRPr lang="fr-FR" sz="2400"/>
          </a:p>
          <a:p>
            <a:r>
              <a:rPr lang="fr-FR" sz="2400"/>
              <a:t>- Ce nombre a plus que doublé entre 2021 et 2022.</a:t>
            </a:r>
          </a:p>
        </p:txBody>
      </p:sp>
      <p:pic>
        <p:nvPicPr>
          <p:cNvPr id="2" name="Picture 2">
            <a:extLst>
              <a:ext uri="{FF2B5EF4-FFF2-40B4-BE49-F238E27FC236}">
                <a16:creationId xmlns:a16="http://schemas.microsoft.com/office/drawing/2014/main" id="{39C98894-AA35-D1AA-2332-F8B5A4BBD6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12"/>
          <a:stretch/>
        </p:blipFill>
        <p:spPr bwMode="auto">
          <a:xfrm>
            <a:off x="433091" y="1113553"/>
            <a:ext cx="4973098" cy="568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90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1DAF511A-1824-800D-37A7-F9D4F6F168A3}"/>
              </a:ext>
            </a:extLst>
          </p:cNvPr>
          <p:cNvSpPr>
            <a:spLocks noGrp="1"/>
          </p:cNvSpPr>
          <p:nvPr>
            <p:ph type="body" sz="quarter" idx="11"/>
          </p:nvPr>
        </p:nvSpPr>
        <p:spPr>
          <a:xfrm>
            <a:off x="-1" y="394017"/>
            <a:ext cx="4530904" cy="590931"/>
          </a:xfrm>
        </p:spPr>
        <p:txBody>
          <a:bodyPr wrap="square">
            <a:normAutofit/>
          </a:bodyPr>
          <a:lstStyle/>
          <a:p>
            <a:r>
              <a:rPr lang="en-US" sz="3200"/>
              <a:t>L’ABOLITION EN MARCHE</a:t>
            </a:r>
          </a:p>
        </p:txBody>
      </p:sp>
      <p:sp>
        <p:nvSpPr>
          <p:cNvPr id="18" name="Content Placeholder 3">
            <a:extLst>
              <a:ext uri="{FF2B5EF4-FFF2-40B4-BE49-F238E27FC236}">
                <a16:creationId xmlns:a16="http://schemas.microsoft.com/office/drawing/2014/main" id="{0E36EE4C-DDBC-345E-E8C1-9CD0BC22CB16}"/>
              </a:ext>
            </a:extLst>
          </p:cNvPr>
          <p:cNvSpPr>
            <a:spLocks noGrp="1"/>
          </p:cNvSpPr>
          <p:nvPr>
            <p:ph sz="quarter" idx="13"/>
          </p:nvPr>
        </p:nvSpPr>
        <p:spPr>
          <a:xfrm>
            <a:off x="176101" y="1921816"/>
            <a:ext cx="4925187" cy="4322222"/>
          </a:xfrm>
        </p:spPr>
        <p:txBody>
          <a:bodyPr>
            <a:normAutofit lnSpcReduction="10000"/>
          </a:bodyPr>
          <a:lstStyle/>
          <a:p>
            <a:pPr algn="l"/>
            <a:r>
              <a:rPr lang="fr-FR" sz="2400" b="0" i="0" u="none" strike="noStrike" baseline="0">
                <a:latin typeface="AmnestyTradeGothic-Light"/>
              </a:rPr>
              <a:t>Pays abolitionnistes pour tous les crimes : </a:t>
            </a:r>
            <a:r>
              <a:rPr lang="fr-FR" sz="2400" b="1" i="0" u="none" strike="noStrike" baseline="0">
                <a:latin typeface="AmnestyTradeGothic-Light"/>
              </a:rPr>
              <a:t>112</a:t>
            </a:r>
          </a:p>
          <a:p>
            <a:pPr algn="l"/>
            <a:endParaRPr lang="fr-FR" sz="2400" b="0" i="0" u="none" strike="noStrike" baseline="0">
              <a:latin typeface="AmnestyTradeGothic-Light"/>
            </a:endParaRPr>
          </a:p>
          <a:p>
            <a:pPr algn="l"/>
            <a:r>
              <a:rPr lang="fr-FR" sz="2400" b="0" i="0" u="none" strike="noStrike" baseline="0">
                <a:latin typeface="AmnestyTradeGothic-Light"/>
              </a:rPr>
              <a:t>Pays abolitionnistes pour les crimes de droit commun seulement : </a:t>
            </a:r>
            <a:r>
              <a:rPr lang="fr-FR" sz="2400" b="1" i="0" u="none" strike="noStrike" baseline="0">
                <a:latin typeface="AmnestyTradeGothic-Light"/>
              </a:rPr>
              <a:t>9</a:t>
            </a:r>
          </a:p>
          <a:p>
            <a:pPr algn="l"/>
            <a:endParaRPr lang="fr-FR" sz="2400" b="0" i="0" u="none" strike="noStrike" baseline="0">
              <a:latin typeface="AmnestyTradeGothic-Light"/>
            </a:endParaRPr>
          </a:p>
          <a:p>
            <a:pPr algn="l"/>
            <a:r>
              <a:rPr lang="fr-FR" sz="2400" b="0" i="0" u="none" strike="noStrike" baseline="0">
                <a:latin typeface="AmnestyTradeGothic-Light"/>
              </a:rPr>
              <a:t>Pays abolitionnistes en pratique : </a:t>
            </a:r>
            <a:r>
              <a:rPr lang="fr-FR" sz="2400" b="1" i="0" u="none" strike="noStrike" baseline="0">
                <a:latin typeface="AmnestyTradeGothic-Light"/>
              </a:rPr>
              <a:t>23</a:t>
            </a:r>
          </a:p>
          <a:p>
            <a:pPr algn="l"/>
            <a:endParaRPr lang="fr-FR" sz="2400" b="0" i="0" u="none" strike="noStrike" baseline="0">
              <a:latin typeface="AmnestyTradeGothic-Light"/>
            </a:endParaRPr>
          </a:p>
          <a:p>
            <a:pPr algn="l"/>
            <a:r>
              <a:rPr lang="fr-FR" sz="2400" b="0" i="0" u="none" strike="noStrike" baseline="0">
                <a:latin typeface="AmnestyTradeGothic-Light"/>
              </a:rPr>
              <a:t>Pays non abolitionnistes : </a:t>
            </a:r>
            <a:r>
              <a:rPr lang="fr-FR" sz="2400" b="1" i="0" u="none" strike="noStrike" baseline="0">
                <a:latin typeface="AmnestyTradeGothic-Light"/>
              </a:rPr>
              <a:t>55</a:t>
            </a:r>
          </a:p>
          <a:p>
            <a:pPr algn="l"/>
            <a:endParaRPr lang="fr-FR" sz="2400" b="1">
              <a:latin typeface="AmnestyTradeGothic-Light"/>
            </a:endParaRPr>
          </a:p>
          <a:p>
            <a:pPr algn="l"/>
            <a:r>
              <a:rPr lang="fr-FR" sz="2400" b="1">
                <a:latin typeface="AmnestyTradeGothic-Light"/>
              </a:rPr>
              <a:t>144 Etats abolitionnistes en droit ou en pratique en 2022 !</a:t>
            </a:r>
          </a:p>
          <a:p>
            <a:pPr algn="l"/>
            <a:endParaRPr lang="fr-FR" sz="2400" b="1" i="0" u="none" strike="noStrike" baseline="0">
              <a:latin typeface="AmnestyTradeGothic-Light"/>
            </a:endParaRPr>
          </a:p>
          <a:p>
            <a:endParaRPr lang="en-US"/>
          </a:p>
        </p:txBody>
      </p:sp>
      <p:pic>
        <p:nvPicPr>
          <p:cNvPr id="6" name="Espace réservé du contenu 4" descr="Une image contenant texte, affiche, capture d’écran, conception&#10;&#10;Description générée automatiquement">
            <a:extLst>
              <a:ext uri="{FF2B5EF4-FFF2-40B4-BE49-F238E27FC236}">
                <a16:creationId xmlns:a16="http://schemas.microsoft.com/office/drawing/2014/main" id="{9B0146A3-2C85-3216-4F29-44AA40DC909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p:blipFill>
        <p:spPr>
          <a:xfrm>
            <a:off x="5373385" y="0"/>
            <a:ext cx="6818616" cy="6818616"/>
          </a:xfrm>
          <a:noFill/>
        </p:spPr>
      </p:pic>
    </p:spTree>
    <p:extLst>
      <p:ext uri="{BB962C8B-B14F-4D97-AF65-F5344CB8AC3E}">
        <p14:creationId xmlns:p14="http://schemas.microsoft.com/office/powerpoint/2010/main" val="28252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3B8AE7-5A38-4603-97B4-0E1B4CC5F81D}"/>
              </a:ext>
            </a:extLst>
          </p:cNvPr>
          <p:cNvSpPr>
            <a:spLocks noGrp="1"/>
          </p:cNvSpPr>
          <p:nvPr>
            <p:ph type="title"/>
          </p:nvPr>
        </p:nvSpPr>
        <p:spPr>
          <a:xfrm>
            <a:off x="2530926" y="2647495"/>
            <a:ext cx="7194099" cy="1419679"/>
          </a:xfrm>
        </p:spPr>
        <p:txBody>
          <a:bodyPr>
            <a:normAutofit fontScale="90000"/>
          </a:bodyPr>
          <a:lstStyle/>
          <a:p>
            <a:r>
              <a:rPr lang="fr-FR"/>
              <a:t>L’abolition universelle de la peine de mort </a:t>
            </a:r>
          </a:p>
        </p:txBody>
      </p:sp>
      <p:sp>
        <p:nvSpPr>
          <p:cNvPr id="3" name="Espace réservé du texte 2">
            <a:extLst>
              <a:ext uri="{FF2B5EF4-FFF2-40B4-BE49-F238E27FC236}">
                <a16:creationId xmlns:a16="http://schemas.microsoft.com/office/drawing/2014/main" id="{E1D658CA-973B-4A58-902D-FDD1DD90612E}"/>
              </a:ext>
            </a:extLst>
          </p:cNvPr>
          <p:cNvSpPr>
            <a:spLocks noGrp="1"/>
          </p:cNvSpPr>
          <p:nvPr>
            <p:ph type="body" sz="quarter" idx="10"/>
          </p:nvPr>
        </p:nvSpPr>
        <p:spPr>
          <a:xfrm>
            <a:off x="4131600" y="4323670"/>
            <a:ext cx="3776400" cy="781504"/>
          </a:xfrm>
        </p:spPr>
        <p:txBody>
          <a:bodyPr>
            <a:normAutofit fontScale="70000" lnSpcReduction="20000"/>
          </a:bodyPr>
          <a:lstStyle/>
          <a:p>
            <a:r>
              <a:rPr lang="fr-FR"/>
              <a:t>Un combat de tous les instants </a:t>
            </a:r>
          </a:p>
          <a:p>
            <a:endParaRPr lang="fr-FR"/>
          </a:p>
        </p:txBody>
      </p:sp>
    </p:spTree>
    <p:extLst>
      <p:ext uri="{BB962C8B-B14F-4D97-AF65-F5344CB8AC3E}">
        <p14:creationId xmlns:p14="http://schemas.microsoft.com/office/powerpoint/2010/main" val="291933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4DF0B8-D0B9-527C-85E3-3ABB5089B2C3}"/>
              </a:ext>
            </a:extLst>
          </p:cNvPr>
          <p:cNvSpPr>
            <a:spLocks noGrp="1"/>
          </p:cNvSpPr>
          <p:nvPr>
            <p:ph type="body" sz="quarter" idx="11"/>
          </p:nvPr>
        </p:nvSpPr>
        <p:spPr/>
        <p:txBody>
          <a:bodyPr/>
          <a:lstStyle/>
          <a:p>
            <a:r>
              <a:rPr lang="fr-FR"/>
              <a:t>NOS DEMANDES</a:t>
            </a:r>
          </a:p>
        </p:txBody>
      </p:sp>
      <p:sp>
        <p:nvSpPr>
          <p:cNvPr id="3" name="Espace réservé du contenu 2">
            <a:extLst>
              <a:ext uri="{FF2B5EF4-FFF2-40B4-BE49-F238E27FC236}">
                <a16:creationId xmlns:a16="http://schemas.microsoft.com/office/drawing/2014/main" id="{62749391-BCDB-9D49-F298-614175085177}"/>
              </a:ext>
            </a:extLst>
          </p:cNvPr>
          <p:cNvSpPr>
            <a:spLocks noGrp="1"/>
          </p:cNvSpPr>
          <p:nvPr>
            <p:ph sz="quarter" idx="13"/>
          </p:nvPr>
        </p:nvSpPr>
        <p:spPr>
          <a:xfrm>
            <a:off x="1382665" y="1444078"/>
            <a:ext cx="10029405" cy="4786823"/>
          </a:xfrm>
        </p:spPr>
        <p:txBody>
          <a:bodyPr>
            <a:noAutofit/>
          </a:bodyPr>
          <a:lstStyle/>
          <a:p>
            <a:r>
              <a:rPr lang="fr-FR" sz="2600"/>
              <a:t>La peine de mort est </a:t>
            </a:r>
            <a:r>
              <a:rPr lang="fr-FR" sz="2600" b="1"/>
              <a:t>la négation absolue des droits humains</a:t>
            </a:r>
            <a:r>
              <a:rPr lang="fr-FR" sz="2600"/>
              <a:t>. Aucun être humain ne doit y être soumis. Nous exigeons l’abolition universelle de cette pratique et </a:t>
            </a:r>
            <a:r>
              <a:rPr lang="fr-FR" sz="2600" b="1"/>
              <a:t>nous nous battons pour que </a:t>
            </a:r>
            <a:r>
              <a:rPr lang="fr-FR" sz="2600"/>
              <a:t>: </a:t>
            </a:r>
          </a:p>
          <a:p>
            <a:endParaRPr lang="fr-FR" sz="2600"/>
          </a:p>
          <a:p>
            <a:pPr marL="285750" indent="-285750">
              <a:buFontTx/>
              <a:buChar char="-"/>
            </a:pPr>
            <a:r>
              <a:rPr lang="fr-FR" sz="2600"/>
              <a:t>Les pays qui utilisent encore la peine de mort adoptent des moratoires et cessent toute exécution;</a:t>
            </a:r>
          </a:p>
          <a:p>
            <a:pPr marL="285750" indent="-285750">
              <a:buFontTx/>
              <a:buChar char="-"/>
            </a:pPr>
            <a:endParaRPr lang="fr-FR" sz="2600"/>
          </a:p>
          <a:p>
            <a:pPr marL="285750" indent="-285750">
              <a:buFontTx/>
              <a:buChar char="-"/>
            </a:pPr>
            <a:r>
              <a:rPr lang="fr-FR" sz="2600"/>
              <a:t>Les pays qui ont déjà pris des moratoires modifient définitivement leur législation pour abolir la peine de mort;</a:t>
            </a:r>
          </a:p>
          <a:p>
            <a:pPr marL="285750" indent="-285750">
              <a:buFontTx/>
              <a:buChar char="-"/>
            </a:pPr>
            <a:endParaRPr lang="fr-FR" sz="2600"/>
          </a:p>
          <a:p>
            <a:pPr marL="285750" indent="-285750">
              <a:buFontTx/>
              <a:buChar char="-"/>
            </a:pPr>
            <a:r>
              <a:rPr lang="fr-FR" sz="2600"/>
              <a:t>Toutes les peines capitales déjà prononcées soient commuées en peines d'emprisonnement.</a:t>
            </a:r>
          </a:p>
          <a:p>
            <a:endParaRPr lang="fr-FR" sz="2600"/>
          </a:p>
        </p:txBody>
      </p:sp>
    </p:spTree>
    <p:extLst>
      <p:ext uri="{BB962C8B-B14F-4D97-AF65-F5344CB8AC3E}">
        <p14:creationId xmlns:p14="http://schemas.microsoft.com/office/powerpoint/2010/main" val="220589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47BDFE19-C48B-B3FE-1355-AA45008C03E7}"/>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23020"/>
          <a:stretch/>
        </p:blipFill>
        <p:spPr>
          <a:xfrm>
            <a:off x="1472159" y="1339508"/>
            <a:ext cx="9488289" cy="4820659"/>
          </a:xfrm>
          <a:noFill/>
        </p:spPr>
      </p:pic>
      <p:sp>
        <p:nvSpPr>
          <p:cNvPr id="2" name="Espace réservé du texte 1">
            <a:extLst>
              <a:ext uri="{FF2B5EF4-FFF2-40B4-BE49-F238E27FC236}">
                <a16:creationId xmlns:a16="http://schemas.microsoft.com/office/drawing/2014/main" id="{9793630A-1E06-695C-D66E-DF2996AB40FE}"/>
              </a:ext>
            </a:extLst>
          </p:cNvPr>
          <p:cNvSpPr>
            <a:spLocks noGrp="1"/>
          </p:cNvSpPr>
          <p:nvPr>
            <p:ph type="body" sz="quarter" idx="11"/>
          </p:nvPr>
        </p:nvSpPr>
        <p:spPr>
          <a:xfrm>
            <a:off x="-1" y="394017"/>
            <a:ext cx="4260002" cy="590931"/>
          </a:xfrm>
        </p:spPr>
        <p:txBody>
          <a:bodyPr/>
          <a:lstStyle/>
          <a:p>
            <a:r>
              <a:rPr lang="fr-FR"/>
              <a:t>SENSIBILISER ET AGIR</a:t>
            </a:r>
          </a:p>
        </p:txBody>
      </p:sp>
    </p:spTree>
    <p:extLst>
      <p:ext uri="{BB962C8B-B14F-4D97-AF65-F5344CB8AC3E}">
        <p14:creationId xmlns:p14="http://schemas.microsoft.com/office/powerpoint/2010/main" val="76125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55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4409465-309D-8EEE-A2AE-D8137129EA77}"/>
              </a:ext>
            </a:extLst>
          </p:cNvPr>
          <p:cNvSpPr>
            <a:spLocks noGrp="1"/>
          </p:cNvSpPr>
          <p:nvPr>
            <p:ph type="body" sz="quarter" idx="11"/>
          </p:nvPr>
        </p:nvSpPr>
        <p:spPr/>
        <p:txBody>
          <a:bodyPr/>
          <a:lstStyle/>
          <a:p>
            <a:r>
              <a:rPr lang="fr-FR"/>
              <a:t>SENSIBILISER/AGIR</a:t>
            </a:r>
          </a:p>
        </p:txBody>
      </p:sp>
      <p:pic>
        <p:nvPicPr>
          <p:cNvPr id="5" name="Espace réservé du contenu 4" descr="Une image contenant texte, affiche, Publicité, personne&#10;&#10;Description générée automatiquement">
            <a:extLst>
              <a:ext uri="{FF2B5EF4-FFF2-40B4-BE49-F238E27FC236}">
                <a16:creationId xmlns:a16="http://schemas.microsoft.com/office/drawing/2014/main" id="{EB02CEA4-29EA-0F42-99AD-242F371F1B9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5639" y="1195503"/>
            <a:ext cx="6708878" cy="2795365"/>
          </a:xfrm>
        </p:spPr>
      </p:pic>
      <p:pic>
        <p:nvPicPr>
          <p:cNvPr id="4" name="Image 3" descr="Une image contenant habits, chaussures, personne, plein air&#10;&#10;Description générée automatiquement">
            <a:extLst>
              <a:ext uri="{FF2B5EF4-FFF2-40B4-BE49-F238E27FC236}">
                <a16:creationId xmlns:a16="http://schemas.microsoft.com/office/drawing/2014/main" id="{1A20BAF6-5F05-1261-3B9C-76B957998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373" y="85244"/>
            <a:ext cx="3412900" cy="2220518"/>
          </a:xfrm>
          <a:prstGeom prst="rect">
            <a:avLst/>
          </a:prstGeom>
        </p:spPr>
      </p:pic>
      <p:pic>
        <p:nvPicPr>
          <p:cNvPr id="7" name="Image 6" descr="Une image contenant texte, Visage humain, habits, personne&#10;&#10;Description générée automatiquement">
            <a:extLst>
              <a:ext uri="{FF2B5EF4-FFF2-40B4-BE49-F238E27FC236}">
                <a16:creationId xmlns:a16="http://schemas.microsoft.com/office/drawing/2014/main" id="{39E0521A-A505-94EF-9945-18E3558B7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18" y="4201423"/>
            <a:ext cx="6708877" cy="2543476"/>
          </a:xfrm>
          <a:prstGeom prst="rect">
            <a:avLst/>
          </a:prstGeom>
        </p:spPr>
      </p:pic>
      <p:pic>
        <p:nvPicPr>
          <p:cNvPr id="9" name="Image 8" descr="Une image contenant texte, Visage humain, capture d’écran, affiche&#10;&#10;Description générée automatiquement">
            <a:extLst>
              <a:ext uri="{FF2B5EF4-FFF2-40B4-BE49-F238E27FC236}">
                <a16:creationId xmlns:a16="http://schemas.microsoft.com/office/drawing/2014/main" id="{D946AB78-207F-673C-FCE9-AAAC19C427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1923" y="2371121"/>
            <a:ext cx="3489789" cy="4362236"/>
          </a:xfrm>
          <a:prstGeom prst="rect">
            <a:avLst/>
          </a:prstGeom>
        </p:spPr>
      </p:pic>
    </p:spTree>
    <p:extLst>
      <p:ext uri="{BB962C8B-B14F-4D97-AF65-F5344CB8AC3E}">
        <p14:creationId xmlns:p14="http://schemas.microsoft.com/office/powerpoint/2010/main" val="36694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B1BC342-064C-49A7-88DB-1084F2C3A181}"/>
              </a:ext>
            </a:extLst>
          </p:cNvPr>
          <p:cNvSpPr>
            <a:spLocks noGrp="1"/>
          </p:cNvSpPr>
          <p:nvPr>
            <p:ph type="body" sz="quarter" idx="11"/>
          </p:nvPr>
        </p:nvSpPr>
        <p:spPr>
          <a:xfrm>
            <a:off x="-1" y="394017"/>
            <a:ext cx="4580708" cy="869704"/>
          </a:xfrm>
        </p:spPr>
        <p:txBody>
          <a:bodyPr wrap="square">
            <a:normAutofit/>
          </a:bodyPr>
          <a:lstStyle/>
          <a:p>
            <a:r>
              <a:rPr lang="fr-FR" sz="4400"/>
              <a:t>AUX ORIGINES</a:t>
            </a:r>
          </a:p>
        </p:txBody>
      </p:sp>
      <p:sp>
        <p:nvSpPr>
          <p:cNvPr id="3" name="Espace réservé du contenu 2">
            <a:extLst>
              <a:ext uri="{FF2B5EF4-FFF2-40B4-BE49-F238E27FC236}">
                <a16:creationId xmlns:a16="http://schemas.microsoft.com/office/drawing/2014/main" id="{DD050C6D-949C-495A-8B6D-E615AAA32D2D}"/>
              </a:ext>
            </a:extLst>
          </p:cNvPr>
          <p:cNvSpPr>
            <a:spLocks noGrp="1"/>
          </p:cNvSpPr>
          <p:nvPr>
            <p:ph sz="quarter" idx="13"/>
          </p:nvPr>
        </p:nvSpPr>
        <p:spPr>
          <a:xfrm>
            <a:off x="735874" y="1760363"/>
            <a:ext cx="4580709" cy="4322222"/>
          </a:xfrm>
        </p:spPr>
        <p:txBody>
          <a:bodyPr>
            <a:normAutofit/>
          </a:bodyPr>
          <a:lstStyle/>
          <a:p>
            <a:pPr algn="l">
              <a:spcAft>
                <a:spcPts val="600"/>
              </a:spcAft>
            </a:pPr>
            <a:endParaRPr lang="fr-FR" sz="2400" b="1"/>
          </a:p>
          <a:p>
            <a:pPr algn="l">
              <a:spcAft>
                <a:spcPts val="600"/>
              </a:spcAft>
            </a:pPr>
            <a:r>
              <a:rPr lang="fr-FR" sz="2400" b="1"/>
              <a:t>Déclaration de Stockholm du 11 décembre 1977  : l</a:t>
            </a:r>
            <a:r>
              <a:rPr lang="fr-FR" sz="2400"/>
              <a:t>e texte fondateur pour le combat de l’abolition universelle de la peine de mort.</a:t>
            </a:r>
          </a:p>
          <a:p>
            <a:pPr>
              <a:spcAft>
                <a:spcPts val="600"/>
              </a:spcAft>
            </a:pPr>
            <a:endParaRPr lang="fr-FR" sz="2400"/>
          </a:p>
          <a:p>
            <a:pPr>
              <a:spcAft>
                <a:spcPts val="600"/>
              </a:spcAft>
            </a:pPr>
            <a:r>
              <a:rPr lang="fr-FR" sz="2400"/>
              <a:t>1977        seuls 16 pays avaient totalement aboli la peine de mort</a:t>
            </a:r>
            <a:r>
              <a:rPr lang="fr-FR"/>
              <a:t>.</a:t>
            </a:r>
          </a:p>
        </p:txBody>
      </p:sp>
      <p:pic>
        <p:nvPicPr>
          <p:cNvPr id="19" name="Espace réservé pour une image  18" descr="Une image contenant texte, livre, lettre, fournitures de bureau&#10;&#10;Description générée automatiquement">
            <a:extLst>
              <a:ext uri="{FF2B5EF4-FFF2-40B4-BE49-F238E27FC236}">
                <a16:creationId xmlns:a16="http://schemas.microsoft.com/office/drawing/2014/main" id="{6D3966C3-7E12-2A0A-9635-235A7FE0EC0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4050" r="22316" b="2"/>
          <a:stretch/>
        </p:blipFill>
        <p:spPr>
          <a:xfrm>
            <a:off x="5665637" y="1760363"/>
            <a:ext cx="5790489" cy="4322222"/>
          </a:xfrm>
          <a:noFill/>
        </p:spPr>
      </p:pic>
      <mc:AlternateContent xmlns:mc="http://schemas.openxmlformats.org/markup-compatibility/2006" xmlns:p14="http://schemas.microsoft.com/office/powerpoint/2010/main">
        <mc:Choice Requires="p14">
          <p:contentPart p14:bwMode="auto" r:id="rId4">
            <p14:nvContentPartPr>
              <p14:cNvPr id="6" name="Encre 5">
                <a:extLst>
                  <a:ext uri="{FF2B5EF4-FFF2-40B4-BE49-F238E27FC236}">
                    <a16:creationId xmlns:a16="http://schemas.microsoft.com/office/drawing/2014/main" id="{13A99390-7A92-3E4E-7489-A0F42C34BB90}"/>
                  </a:ext>
                </a:extLst>
              </p14:cNvPr>
              <p14:cNvContentPartPr/>
              <p14:nvPr/>
            </p14:nvContentPartPr>
            <p14:xfrm>
              <a:off x="2076195" y="2409465"/>
              <a:ext cx="360" cy="360"/>
            </p14:xfrm>
          </p:contentPart>
        </mc:Choice>
        <mc:Fallback xmlns="">
          <p:pic>
            <p:nvPicPr>
              <p:cNvPr id="6" name="Encre 5">
                <a:extLst>
                  <a:ext uri="{FF2B5EF4-FFF2-40B4-BE49-F238E27FC236}">
                    <a16:creationId xmlns:a16="http://schemas.microsoft.com/office/drawing/2014/main" id="{13A99390-7A92-3E4E-7489-A0F42C34BB90}"/>
                  </a:ext>
                </a:extLst>
              </p:cNvPr>
              <p:cNvPicPr/>
              <p:nvPr/>
            </p:nvPicPr>
            <p:blipFill>
              <a:blip r:embed="rId5"/>
              <a:stretch>
                <a:fillRect/>
              </a:stretch>
            </p:blipFill>
            <p:spPr>
              <a:xfrm>
                <a:off x="2067195" y="2400465"/>
                <a:ext cx="18000" cy="18000"/>
              </a:xfrm>
              <a:prstGeom prst="rect">
                <a:avLst/>
              </a:prstGeom>
            </p:spPr>
          </p:pic>
        </mc:Fallback>
      </mc:AlternateContent>
      <p:pic>
        <p:nvPicPr>
          <p:cNvPr id="5" name="Graphique 4" descr="Flèche vers la droite avec un remplissage uni">
            <a:extLst>
              <a:ext uri="{FF2B5EF4-FFF2-40B4-BE49-F238E27FC236}">
                <a16:creationId xmlns:a16="http://schemas.microsoft.com/office/drawing/2014/main" id="{5B12328D-AD1C-E87B-AB25-B241D52F44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5748" y="4543426"/>
            <a:ext cx="560894" cy="560894"/>
          </a:xfrm>
          <a:prstGeom prst="rect">
            <a:avLst/>
          </a:prstGeom>
        </p:spPr>
      </p:pic>
    </p:spTree>
    <p:extLst>
      <p:ext uri="{BB962C8B-B14F-4D97-AF65-F5344CB8AC3E}">
        <p14:creationId xmlns:p14="http://schemas.microsoft.com/office/powerpoint/2010/main" val="38162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BA50B7-3C22-40E0-0893-5CD037A4F8E1}"/>
              </a:ext>
            </a:extLst>
          </p:cNvPr>
          <p:cNvSpPr>
            <a:spLocks noGrp="1"/>
          </p:cNvSpPr>
          <p:nvPr>
            <p:ph type="body" sz="quarter" idx="11"/>
          </p:nvPr>
        </p:nvSpPr>
        <p:spPr>
          <a:xfrm>
            <a:off x="-1" y="394017"/>
            <a:ext cx="4880226" cy="787511"/>
          </a:xfrm>
        </p:spPr>
        <p:txBody>
          <a:bodyPr wrap="square">
            <a:normAutofit/>
          </a:bodyPr>
          <a:lstStyle/>
          <a:p>
            <a:r>
              <a:rPr lang="fr-FR"/>
              <a:t>POSITION DU MOUVEMENT</a:t>
            </a:r>
          </a:p>
        </p:txBody>
      </p:sp>
      <p:sp>
        <p:nvSpPr>
          <p:cNvPr id="3" name="Espace réservé du contenu 2">
            <a:extLst>
              <a:ext uri="{FF2B5EF4-FFF2-40B4-BE49-F238E27FC236}">
                <a16:creationId xmlns:a16="http://schemas.microsoft.com/office/drawing/2014/main" id="{D7E028D4-3FA9-A918-AA38-FC9B89B0B3F3}"/>
              </a:ext>
            </a:extLst>
          </p:cNvPr>
          <p:cNvSpPr>
            <a:spLocks noGrp="1"/>
          </p:cNvSpPr>
          <p:nvPr>
            <p:ph sz="quarter" idx="13"/>
          </p:nvPr>
        </p:nvSpPr>
        <p:spPr>
          <a:xfrm>
            <a:off x="735874" y="1304925"/>
            <a:ext cx="5045801" cy="4991100"/>
          </a:xfrm>
        </p:spPr>
        <p:txBody>
          <a:bodyPr>
            <a:noAutofit/>
          </a:bodyPr>
          <a:lstStyle/>
          <a:p>
            <a:pPr algn="l">
              <a:spcAft>
                <a:spcPts val="600"/>
              </a:spcAft>
            </a:pPr>
            <a:r>
              <a:rPr lang="fr-FR" sz="2400" b="0" i="0" u="none" strike="noStrike" baseline="0"/>
              <a:t>Amnesty International s’oppose en toutes circonstances et sans aucune exception à la peine de mort…</a:t>
            </a:r>
            <a:endParaRPr lang="fr-FR" sz="2400"/>
          </a:p>
          <a:p>
            <a:pPr algn="l">
              <a:spcAft>
                <a:spcPts val="600"/>
              </a:spcAft>
            </a:pPr>
            <a:r>
              <a:rPr lang="fr-FR" sz="2400" b="0" i="0" u="none" strike="noStrike" baseline="0"/>
              <a:t>…quelles que soient la nature et les circonstances du crime commis, la culpabilité ou l’innocence ou toute autre situation du condamné, </a:t>
            </a:r>
          </a:p>
          <a:p>
            <a:pPr algn="l">
              <a:spcAft>
                <a:spcPts val="600"/>
              </a:spcAft>
            </a:pPr>
            <a:r>
              <a:rPr lang="fr-FR" sz="2400" b="0" i="0" u="none" strike="noStrike" baseline="0"/>
              <a:t>…ou la méthode utilisée pour procéder à l’exécution. </a:t>
            </a:r>
          </a:p>
          <a:p>
            <a:pPr algn="l">
              <a:spcAft>
                <a:spcPts val="600"/>
              </a:spcAft>
            </a:pPr>
            <a:endParaRPr lang="fr-FR" sz="2400"/>
          </a:p>
          <a:p>
            <a:pPr algn="l">
              <a:spcAft>
                <a:spcPts val="600"/>
              </a:spcAft>
            </a:pPr>
            <a:r>
              <a:rPr lang="fr-FR" sz="2400" b="1" i="0" u="none" strike="noStrike" baseline="0">
                <a:highlight>
                  <a:srgbClr val="C0C0C0"/>
                </a:highlight>
              </a:rPr>
              <a:t>L’organisation milite en faveur de l’abolition totale de ce châtiment.</a:t>
            </a:r>
            <a:endParaRPr lang="fr-FR" sz="2400" b="1">
              <a:highlight>
                <a:srgbClr val="C0C0C0"/>
              </a:highlight>
            </a:endParaRPr>
          </a:p>
        </p:txBody>
      </p:sp>
      <p:pic>
        <p:nvPicPr>
          <p:cNvPr id="8" name="Espace réservé pour une image  9" descr="Une image contenant texte, habits, personne, présentation&#10;&#10;Description générée automatiquement">
            <a:extLst>
              <a:ext uri="{FF2B5EF4-FFF2-40B4-BE49-F238E27FC236}">
                <a16:creationId xmlns:a16="http://schemas.microsoft.com/office/drawing/2014/main" id="{D82FFA59-C9A9-2946-0285-25A1D386BF5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1279" r="13363" b="1"/>
          <a:stretch/>
        </p:blipFill>
        <p:spPr>
          <a:xfrm>
            <a:off x="5980597" y="1577483"/>
            <a:ext cx="5790489" cy="4322222"/>
          </a:xfrm>
          <a:noFill/>
        </p:spPr>
      </p:pic>
    </p:spTree>
    <p:extLst>
      <p:ext uri="{BB962C8B-B14F-4D97-AF65-F5344CB8AC3E}">
        <p14:creationId xmlns:p14="http://schemas.microsoft.com/office/powerpoint/2010/main" val="95772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D713AC-FCFE-00E7-2DAA-7A29CE80430D}"/>
              </a:ext>
            </a:extLst>
          </p:cNvPr>
          <p:cNvSpPr>
            <a:spLocks noGrp="1"/>
          </p:cNvSpPr>
          <p:nvPr>
            <p:ph type="body" sz="quarter" idx="11"/>
          </p:nvPr>
        </p:nvSpPr>
        <p:spPr>
          <a:xfrm>
            <a:off x="-1" y="394017"/>
            <a:ext cx="5316584" cy="1089529"/>
          </a:xfrm>
        </p:spPr>
        <p:txBody>
          <a:bodyPr/>
          <a:lstStyle/>
          <a:p>
            <a:r>
              <a:rPr lang="fr-FR"/>
              <a:t>Une violation des droits humains</a:t>
            </a:r>
          </a:p>
        </p:txBody>
      </p:sp>
      <p:sp>
        <p:nvSpPr>
          <p:cNvPr id="3" name="Espace réservé du contenu 2">
            <a:extLst>
              <a:ext uri="{FF2B5EF4-FFF2-40B4-BE49-F238E27FC236}">
                <a16:creationId xmlns:a16="http://schemas.microsoft.com/office/drawing/2014/main" id="{C77A7956-B9F0-BA0F-897A-42F1B4FE2533}"/>
              </a:ext>
            </a:extLst>
          </p:cNvPr>
          <p:cNvSpPr>
            <a:spLocks noGrp="1"/>
          </p:cNvSpPr>
          <p:nvPr>
            <p:ph sz="quarter" idx="13"/>
          </p:nvPr>
        </p:nvSpPr>
        <p:spPr/>
        <p:txBody>
          <a:bodyPr>
            <a:normAutofit/>
          </a:bodyPr>
          <a:lstStyle/>
          <a:p>
            <a:r>
              <a:rPr lang="fr-FR" sz="2400" b="1">
                <a:latin typeface="Arial" panose="020B0604020202020204" pitchFamily="34" charset="0"/>
              </a:rPr>
              <a:t>DUDH -</a:t>
            </a:r>
          </a:p>
          <a:p>
            <a:endParaRPr lang="fr-FR" sz="2400">
              <a:latin typeface="Arial" panose="020B0604020202020204" pitchFamily="34" charset="0"/>
            </a:endParaRPr>
          </a:p>
          <a:p>
            <a:r>
              <a:rPr lang="fr-FR" sz="2400" b="1"/>
              <a:t>Article 3 : </a:t>
            </a:r>
            <a:r>
              <a:rPr lang="fr-FR" sz="2400"/>
              <a:t>Tout individu a droit à la vie, à la liberté et à la sûreté de sa personne.</a:t>
            </a:r>
          </a:p>
          <a:p>
            <a:r>
              <a:rPr lang="fr-FR" sz="2400"/>
              <a:t>.</a:t>
            </a:r>
          </a:p>
          <a:p>
            <a:r>
              <a:rPr lang="fr-FR" sz="2400" b="1"/>
              <a:t>Article 5 : </a:t>
            </a:r>
            <a:r>
              <a:rPr lang="fr-FR" sz="2400"/>
              <a:t>Nul ne sera soumis à la torture, ni à des peines ou traitements cruels, inhumains ou dégradants</a:t>
            </a:r>
          </a:p>
          <a:p>
            <a:endParaRPr lang="fr-FR"/>
          </a:p>
          <a:p>
            <a:endParaRPr lang="fr-FR"/>
          </a:p>
        </p:txBody>
      </p:sp>
      <p:pic>
        <p:nvPicPr>
          <p:cNvPr id="29" name="Image 28" descr="Une image contenant texte, Police, capture d’écran, Graphique&#10;&#10;Description générée automatiquement">
            <a:extLst>
              <a:ext uri="{FF2B5EF4-FFF2-40B4-BE49-F238E27FC236}">
                <a16:creationId xmlns:a16="http://schemas.microsoft.com/office/drawing/2014/main" id="{437B001C-AE21-122E-D547-28D9C695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768" y="2586447"/>
            <a:ext cx="5564608" cy="2730136"/>
          </a:xfrm>
          <a:prstGeom prst="rect">
            <a:avLst/>
          </a:prstGeom>
        </p:spPr>
      </p:pic>
    </p:spTree>
    <p:extLst>
      <p:ext uri="{BB962C8B-B14F-4D97-AF65-F5344CB8AC3E}">
        <p14:creationId xmlns:p14="http://schemas.microsoft.com/office/powerpoint/2010/main" val="342839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069B726-C0A9-BC60-E1CB-447630C7DA9B}"/>
              </a:ext>
            </a:extLst>
          </p:cNvPr>
          <p:cNvPicPr>
            <a:picLocks noGrp="1" noChangeAspect="1"/>
          </p:cNvPicPr>
          <p:nvPr>
            <p:ph sz="quarter" idx="13"/>
          </p:nvPr>
        </p:nvPicPr>
        <p:blipFill>
          <a:blip r:embed="rId3"/>
          <a:stretch>
            <a:fillRect/>
          </a:stretch>
        </p:blipFill>
        <p:spPr>
          <a:xfrm>
            <a:off x="0" y="0"/>
            <a:ext cx="11961357" cy="5801257"/>
          </a:xfrm>
          <a:noFill/>
        </p:spPr>
      </p:pic>
      <p:pic>
        <p:nvPicPr>
          <p:cNvPr id="3" name="Image 2" descr="Une image contenant texte, Police, Graphique, graphisme&#10;&#10;Description générée automatiquement">
            <a:extLst>
              <a:ext uri="{FF2B5EF4-FFF2-40B4-BE49-F238E27FC236}">
                <a16:creationId xmlns:a16="http://schemas.microsoft.com/office/drawing/2014/main" id="{B71DA955-3089-0835-6B53-701667F14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318" y="5580112"/>
            <a:ext cx="2404110" cy="1137274"/>
          </a:xfrm>
          <a:prstGeom prst="rect">
            <a:avLst/>
          </a:prstGeom>
        </p:spPr>
      </p:pic>
      <p:pic>
        <p:nvPicPr>
          <p:cNvPr id="6" name="Graphique 5">
            <a:extLst>
              <a:ext uri="{FF2B5EF4-FFF2-40B4-BE49-F238E27FC236}">
                <a16:creationId xmlns:a16="http://schemas.microsoft.com/office/drawing/2014/main" id="{AD5C50EB-46EC-7810-9DDD-2C58BA88FE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7428" y="5441447"/>
            <a:ext cx="2333940" cy="1416553"/>
          </a:xfrm>
          <a:prstGeom prst="rect">
            <a:avLst/>
          </a:prstGeom>
        </p:spPr>
      </p:pic>
    </p:spTree>
    <p:extLst>
      <p:ext uri="{BB962C8B-B14F-4D97-AF65-F5344CB8AC3E}">
        <p14:creationId xmlns:p14="http://schemas.microsoft.com/office/powerpoint/2010/main" val="310484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92BCA686-797F-5B72-9195-BA915D0909ED}"/>
              </a:ext>
            </a:extLst>
          </p:cNvPr>
          <p:cNvSpPr>
            <a:spLocks noGrp="1"/>
          </p:cNvSpPr>
          <p:nvPr>
            <p:ph type="body" sz="quarter" idx="11"/>
          </p:nvPr>
        </p:nvSpPr>
        <p:spPr/>
        <p:txBody>
          <a:bodyPr/>
          <a:lstStyle/>
          <a:p>
            <a:r>
              <a:rPr lang="fr-FR"/>
              <a:t>UN ESPOIR</a:t>
            </a:r>
          </a:p>
        </p:txBody>
      </p:sp>
      <p:sp>
        <p:nvSpPr>
          <p:cNvPr id="11" name="Espace réservé du contenu 10">
            <a:extLst>
              <a:ext uri="{FF2B5EF4-FFF2-40B4-BE49-F238E27FC236}">
                <a16:creationId xmlns:a16="http://schemas.microsoft.com/office/drawing/2014/main" id="{6686C91C-FD19-A8C6-2C10-AA000D5B2356}"/>
              </a:ext>
            </a:extLst>
          </p:cNvPr>
          <p:cNvSpPr>
            <a:spLocks noGrp="1"/>
          </p:cNvSpPr>
          <p:nvPr>
            <p:ph sz="quarter" idx="13"/>
          </p:nvPr>
        </p:nvSpPr>
        <p:spPr/>
        <p:txBody>
          <a:bodyPr/>
          <a:lstStyle/>
          <a:p>
            <a:endParaRPr lang="fr-FR"/>
          </a:p>
          <a:p>
            <a:endParaRPr lang="fr-FR"/>
          </a:p>
          <a:p>
            <a:endParaRPr lang="fr-FR"/>
          </a:p>
        </p:txBody>
      </p:sp>
      <p:sp>
        <p:nvSpPr>
          <p:cNvPr id="12" name="Rectangle 1">
            <a:extLst>
              <a:ext uri="{FF2B5EF4-FFF2-40B4-BE49-F238E27FC236}">
                <a16:creationId xmlns:a16="http://schemas.microsoft.com/office/drawing/2014/main" id="{9260AC3A-EC42-5A49-BF6A-040D57584D03}"/>
              </a:ext>
            </a:extLst>
          </p:cNvPr>
          <p:cNvSpPr txBox="1">
            <a:spLocks noChangeArrowheads="1"/>
          </p:cNvSpPr>
          <p:nvPr/>
        </p:nvSpPr>
        <p:spPr bwMode="auto">
          <a:xfrm>
            <a:off x="1542474" y="1437397"/>
            <a:ext cx="9430326" cy="263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Trade Gothic Next Light" panose="020B0403040303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spcBef>
                <a:spcPct val="0"/>
              </a:spcBef>
              <a:spcAft>
                <a:spcPct val="0"/>
              </a:spcAft>
              <a:buFontTx/>
              <a:buNone/>
            </a:pPr>
            <a:r>
              <a:rPr lang="fr-FR" altLang="fr-FR" sz="3600">
                <a:latin typeface="Arial" panose="020B0604020202020204" pitchFamily="34" charset="0"/>
              </a:rPr>
              <a:t>Amnesty International n’a jamais eu autant d’espoir de voir ce châtiment ignoble relégué aux annales de l’histoire</a:t>
            </a:r>
            <a:r>
              <a:rPr lang="fr-FR" altLang="fr-FR">
                <a:latin typeface="Arial" panose="020B0604020202020204" pitchFamily="34" charset="0"/>
              </a:rPr>
              <a:t>.</a:t>
            </a:r>
          </a:p>
          <a:p>
            <a:pPr eaLnBrk="0" fontAlgn="base" hangingPunct="0">
              <a:spcBef>
                <a:spcPct val="0"/>
              </a:spcBef>
              <a:spcAft>
                <a:spcPct val="0"/>
              </a:spcAft>
              <a:buFontTx/>
              <a:buNone/>
            </a:pPr>
            <a:endParaRPr lang="fr-FR" altLang="fr-FR" i="1">
              <a:latin typeface="Arial" panose="020B0604020202020204" pitchFamily="34" charset="0"/>
            </a:endParaRPr>
          </a:p>
          <a:p>
            <a:pPr eaLnBrk="0" fontAlgn="base" hangingPunct="0">
              <a:spcBef>
                <a:spcPct val="0"/>
              </a:spcBef>
              <a:spcAft>
                <a:spcPct val="0"/>
              </a:spcAft>
              <a:buFontTx/>
              <a:buNone/>
            </a:pPr>
            <a:endParaRPr lang="fr-FR" altLang="fr-FR" i="1">
              <a:latin typeface="Arial" panose="020B0604020202020204" pitchFamily="34" charset="0"/>
            </a:endParaRPr>
          </a:p>
          <a:p>
            <a:pPr eaLnBrk="0" fontAlgn="base" hangingPunct="0">
              <a:spcBef>
                <a:spcPct val="0"/>
              </a:spcBef>
              <a:spcAft>
                <a:spcPct val="0"/>
              </a:spcAft>
              <a:buFontTx/>
              <a:buNone/>
            </a:pPr>
            <a:r>
              <a:rPr lang="fr-FR" altLang="fr-FR" i="1">
                <a:latin typeface="Arial" panose="020B0604020202020204" pitchFamily="34" charset="0"/>
              </a:rPr>
              <a:t>Agnès Callamard, secrétaire générale d’Amnesty International, 16 mai 2023</a:t>
            </a:r>
            <a:endParaRPr lang="fr-FR" altLang="fr-FR">
              <a:latin typeface="Arial" panose="020B0604020202020204" pitchFamily="34" charset="0"/>
            </a:endParaRPr>
          </a:p>
        </p:txBody>
      </p:sp>
      <p:pic>
        <p:nvPicPr>
          <p:cNvPr id="14" name="Graphique 13" descr="Guillemet ouvert avec un remplissage uni">
            <a:extLst>
              <a:ext uri="{FF2B5EF4-FFF2-40B4-BE49-F238E27FC236}">
                <a16:creationId xmlns:a16="http://schemas.microsoft.com/office/drawing/2014/main" id="{69DAFE96-C0BF-F559-CB65-1F058938C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220" y="1298470"/>
            <a:ext cx="757381" cy="757381"/>
          </a:xfrm>
          <a:prstGeom prst="rect">
            <a:avLst/>
          </a:prstGeom>
        </p:spPr>
      </p:pic>
      <p:pic>
        <p:nvPicPr>
          <p:cNvPr id="17" name="Graphique 16" descr="Guillemet fermé avec un remplissage uni">
            <a:extLst>
              <a:ext uri="{FF2B5EF4-FFF2-40B4-BE49-F238E27FC236}">
                <a16:creationId xmlns:a16="http://schemas.microsoft.com/office/drawing/2014/main" id="{EFF63B4C-173A-7032-4D91-A40CBE0CCE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1537" y="2694709"/>
            <a:ext cx="734291" cy="734291"/>
          </a:xfrm>
          <a:prstGeom prst="rect">
            <a:avLst/>
          </a:prstGeom>
        </p:spPr>
      </p:pic>
    </p:spTree>
    <p:extLst>
      <p:ext uri="{BB962C8B-B14F-4D97-AF65-F5344CB8AC3E}">
        <p14:creationId xmlns:p14="http://schemas.microsoft.com/office/powerpoint/2010/main" val="417297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960D0B-7BB0-4F09-A137-3511F215A5E5}"/>
              </a:ext>
            </a:extLst>
          </p:cNvPr>
          <p:cNvSpPr>
            <a:spLocks noGrp="1"/>
          </p:cNvSpPr>
          <p:nvPr>
            <p:ph type="body" sz="quarter" idx="11"/>
          </p:nvPr>
        </p:nvSpPr>
        <p:spPr>
          <a:xfrm>
            <a:off x="-1" y="394017"/>
            <a:ext cx="3892730" cy="590931"/>
          </a:xfrm>
        </p:spPr>
        <p:txBody>
          <a:bodyPr wrap="square">
            <a:normAutofit/>
          </a:bodyPr>
          <a:lstStyle/>
          <a:p>
            <a:r>
              <a:rPr lang="fr-FR"/>
              <a:t>UN RAPPORT SOCLE</a:t>
            </a:r>
          </a:p>
        </p:txBody>
      </p:sp>
      <p:sp>
        <p:nvSpPr>
          <p:cNvPr id="9" name="Text Placeholder 2">
            <a:extLst>
              <a:ext uri="{FF2B5EF4-FFF2-40B4-BE49-F238E27FC236}">
                <a16:creationId xmlns:a16="http://schemas.microsoft.com/office/drawing/2014/main" id="{1EF523B5-E65B-96BF-F601-4A1E7A13BD22}"/>
              </a:ext>
            </a:extLst>
          </p:cNvPr>
          <p:cNvSpPr>
            <a:spLocks noGrp="1"/>
          </p:cNvSpPr>
          <p:nvPr>
            <p:ph type="body" sz="quarter" idx="12"/>
          </p:nvPr>
        </p:nvSpPr>
        <p:spPr>
          <a:xfrm>
            <a:off x="330923" y="1106886"/>
            <a:ext cx="2307772" cy="403225"/>
          </a:xfrm>
        </p:spPr>
        <p:txBody>
          <a:bodyPr/>
          <a:lstStyle/>
          <a:p>
            <a:r>
              <a:rPr lang="en-US"/>
              <a:t>Transparence</a:t>
            </a:r>
          </a:p>
        </p:txBody>
      </p:sp>
      <p:sp>
        <p:nvSpPr>
          <p:cNvPr id="3" name="Espace réservé du contenu 2">
            <a:extLst>
              <a:ext uri="{FF2B5EF4-FFF2-40B4-BE49-F238E27FC236}">
                <a16:creationId xmlns:a16="http://schemas.microsoft.com/office/drawing/2014/main" id="{6DA8EAF7-D2B2-4D7D-8EFE-0F7F2FC75644}"/>
              </a:ext>
            </a:extLst>
          </p:cNvPr>
          <p:cNvSpPr>
            <a:spLocks noGrp="1"/>
          </p:cNvSpPr>
          <p:nvPr>
            <p:ph sz="quarter" idx="13"/>
          </p:nvPr>
        </p:nvSpPr>
        <p:spPr>
          <a:xfrm>
            <a:off x="735874" y="2067339"/>
            <a:ext cx="2307773" cy="4145876"/>
          </a:xfrm>
        </p:spPr>
        <p:txBody>
          <a:bodyPr>
            <a:normAutofit/>
          </a:bodyPr>
          <a:lstStyle/>
          <a:p>
            <a:pPr lvl="0"/>
            <a:r>
              <a:rPr lang="fr-FR" sz="2800" b="1"/>
              <a:t>1979</a:t>
            </a:r>
          </a:p>
          <a:p>
            <a:pPr lvl="0"/>
            <a:endParaRPr lang="fr-FR" sz="2800" b="1"/>
          </a:p>
          <a:p>
            <a:pPr lvl="0" algn="l"/>
            <a:endParaRPr lang="fr-FR" sz="2800" b="1">
              <a:highlight>
                <a:srgbClr val="C0C0C0"/>
              </a:highlight>
            </a:endParaRPr>
          </a:p>
          <a:p>
            <a:pPr lvl="0" algn="l"/>
            <a:endParaRPr lang="fr-FR" sz="2800" b="1">
              <a:highlight>
                <a:srgbClr val="C0C0C0"/>
              </a:highlight>
            </a:endParaRPr>
          </a:p>
          <a:p>
            <a:pPr lvl="0" algn="l"/>
            <a:r>
              <a:rPr lang="fr-FR" sz="2800" b="1">
                <a:highlight>
                  <a:srgbClr val="C0C0C0"/>
                </a:highlight>
              </a:rPr>
              <a:t>De la recherche</a:t>
            </a:r>
          </a:p>
          <a:p>
            <a:pPr lvl="0" algn="l"/>
            <a:r>
              <a:rPr lang="fr-FR" sz="2800" b="1">
                <a:highlight>
                  <a:srgbClr val="C0C0C0"/>
                </a:highlight>
              </a:rPr>
              <a:t>au</a:t>
            </a:r>
          </a:p>
          <a:p>
            <a:pPr lvl="0" algn="l"/>
            <a:r>
              <a:rPr lang="fr-FR" sz="2800" b="1">
                <a:highlight>
                  <a:srgbClr val="C0C0C0"/>
                </a:highlight>
              </a:rPr>
              <a:t>Plaidoyer !</a:t>
            </a:r>
          </a:p>
          <a:p>
            <a:pPr lvl="0"/>
            <a:endParaRPr lang="fr-FR" sz="2800" b="1"/>
          </a:p>
          <a:p>
            <a:pPr lvl="3" algn="just"/>
            <a:endParaRPr lang="fr-FR"/>
          </a:p>
          <a:p>
            <a:pPr lvl="1" algn="just"/>
            <a:endParaRPr lang="fr-FR" sz="1800"/>
          </a:p>
          <a:p>
            <a:pPr lvl="0"/>
            <a:endParaRPr lang="fr-FR"/>
          </a:p>
          <a:p>
            <a:endParaRPr lang="fr-FR"/>
          </a:p>
          <a:p>
            <a:endParaRPr lang="fr-FR"/>
          </a:p>
        </p:txBody>
      </p:sp>
      <p:pic>
        <p:nvPicPr>
          <p:cNvPr id="4" name="Espace réservé pour une image  6" descr="Une image contenant texte, capture d’écran, Police, Graphique&#10;&#10;Description générée automatiquement">
            <a:extLst>
              <a:ext uri="{FF2B5EF4-FFF2-40B4-BE49-F238E27FC236}">
                <a16:creationId xmlns:a16="http://schemas.microsoft.com/office/drawing/2014/main" id="{D95BB14D-1397-ADC4-4C3F-FCAE413CD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482" y="566697"/>
            <a:ext cx="3892730" cy="5724605"/>
          </a:xfrm>
          <a:prstGeom prst="rect">
            <a:avLst/>
          </a:prstGeom>
          <a:noFill/>
        </p:spPr>
      </p:pic>
      <p:pic>
        <p:nvPicPr>
          <p:cNvPr id="8" name="Image 7" descr="Une image contenant texte, livre, Police, Couverture de livre&#10;&#10;Description générée automatiquement">
            <a:extLst>
              <a:ext uri="{FF2B5EF4-FFF2-40B4-BE49-F238E27FC236}">
                <a16:creationId xmlns:a16="http://schemas.microsoft.com/office/drawing/2014/main" id="{89F63CCF-DF6F-695D-21BD-A056BBFA7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038" y="1391693"/>
            <a:ext cx="3416962" cy="4899609"/>
          </a:xfrm>
          <a:prstGeom prst="rect">
            <a:avLst/>
          </a:prstGeom>
        </p:spPr>
      </p:pic>
    </p:spTree>
    <p:extLst>
      <p:ext uri="{BB962C8B-B14F-4D97-AF65-F5344CB8AC3E}">
        <p14:creationId xmlns:p14="http://schemas.microsoft.com/office/powerpoint/2010/main" val="367261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3B42645-7D16-74A1-EA0F-3136DCC9209B}"/>
              </a:ext>
            </a:extLst>
          </p:cNvPr>
          <p:cNvSpPr>
            <a:spLocks noGrp="1"/>
          </p:cNvSpPr>
          <p:nvPr>
            <p:ph type="body" sz="quarter" idx="11"/>
          </p:nvPr>
        </p:nvSpPr>
        <p:spPr>
          <a:xfrm>
            <a:off x="-2" y="394017"/>
            <a:ext cx="4685017" cy="590931"/>
          </a:xfrm>
        </p:spPr>
        <p:txBody>
          <a:bodyPr/>
          <a:lstStyle/>
          <a:p>
            <a:r>
              <a:rPr lang="en-US"/>
              <a:t>UN RAPPORT REFERENCE</a:t>
            </a:r>
          </a:p>
        </p:txBody>
      </p:sp>
      <p:sp>
        <p:nvSpPr>
          <p:cNvPr id="4" name="Espace réservé du contenu 3">
            <a:extLst>
              <a:ext uri="{FF2B5EF4-FFF2-40B4-BE49-F238E27FC236}">
                <a16:creationId xmlns:a16="http://schemas.microsoft.com/office/drawing/2014/main" id="{EE1116E6-538B-8F9A-8243-7C483E152CA0}"/>
              </a:ext>
            </a:extLst>
          </p:cNvPr>
          <p:cNvSpPr>
            <a:spLocks noGrp="1"/>
          </p:cNvSpPr>
          <p:nvPr>
            <p:ph sz="quarter" idx="13"/>
          </p:nvPr>
        </p:nvSpPr>
        <p:spPr>
          <a:xfrm>
            <a:off x="735874" y="1760363"/>
            <a:ext cx="4580709" cy="4703620"/>
          </a:xfrm>
        </p:spPr>
        <p:txBody>
          <a:bodyPr>
            <a:normAutofit/>
          </a:bodyPr>
          <a:lstStyle/>
          <a:p>
            <a:pPr>
              <a:lnSpc>
                <a:spcPct val="90000"/>
              </a:lnSpc>
              <a:spcAft>
                <a:spcPts val="600"/>
              </a:spcAft>
            </a:pPr>
            <a:r>
              <a:rPr lang="fr-FR" sz="2000"/>
              <a:t>« C’est </a:t>
            </a:r>
            <a:r>
              <a:rPr lang="fr-FR" sz="2000" b="1" u="sng"/>
              <a:t>le seul rapport annuel sur les statistiques </a:t>
            </a:r>
            <a:r>
              <a:rPr lang="fr-FR" sz="2000"/>
              <a:t>de la peine de mort (exécutions, condamnations, usage de la peine de mort dans le monde…). Ce rapport est attendu et ses données statistiques sont reprises par la Coalition mondiale contre la peine de mort, diverses </a:t>
            </a:r>
            <a:r>
              <a:rPr lang="fr-FR" sz="2000" err="1"/>
              <a:t>ONGs</a:t>
            </a:r>
            <a:r>
              <a:rPr lang="fr-FR" sz="2000"/>
              <a:t>, les media, des services officiels. C’est en quelque sorte une </a:t>
            </a:r>
            <a:r>
              <a:rPr lang="fr-FR" sz="2000" b="1" u="sng"/>
              <a:t>référence annuelle </a:t>
            </a:r>
            <a:r>
              <a:rPr lang="fr-FR" sz="2000"/>
              <a:t>sur la thématique de la peine de mort. »</a:t>
            </a:r>
          </a:p>
          <a:p>
            <a:pPr>
              <a:lnSpc>
                <a:spcPct val="90000"/>
              </a:lnSpc>
              <a:spcAft>
                <a:spcPts val="600"/>
              </a:spcAft>
            </a:pPr>
            <a:endParaRPr lang="fr-FR" sz="2000"/>
          </a:p>
          <a:p>
            <a:pPr algn="l">
              <a:lnSpc>
                <a:spcPct val="90000"/>
              </a:lnSpc>
              <a:spcAft>
                <a:spcPts val="600"/>
              </a:spcAft>
            </a:pPr>
            <a:r>
              <a:rPr lang="fr-FR" sz="2000" b="1"/>
              <a:t>Anne Denis, Responsable de la Commission Peine de Mort à Amnesty International</a:t>
            </a:r>
          </a:p>
        </p:txBody>
      </p:sp>
      <p:pic>
        <p:nvPicPr>
          <p:cNvPr id="7" name="Espace réservé pour une image  6" descr="Une image contenant Visage humain, personne, sourire, habits&#10;&#10;Description générée automatiquement">
            <a:extLst>
              <a:ext uri="{FF2B5EF4-FFF2-40B4-BE49-F238E27FC236}">
                <a16:creationId xmlns:a16="http://schemas.microsoft.com/office/drawing/2014/main" id="{856ED399-25BB-0717-73B0-0D3E4822F70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0245" r="-1" b="26495"/>
          <a:stretch/>
        </p:blipFill>
        <p:spPr>
          <a:xfrm>
            <a:off x="5665637" y="1760363"/>
            <a:ext cx="5790489" cy="4322222"/>
          </a:xfrm>
          <a:noFill/>
        </p:spPr>
      </p:pic>
    </p:spTree>
    <p:extLst>
      <p:ext uri="{BB962C8B-B14F-4D97-AF65-F5344CB8AC3E}">
        <p14:creationId xmlns:p14="http://schemas.microsoft.com/office/powerpoint/2010/main" val="28035350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AF1F1DAA-BD17-4DC0-ABF7-3702EFDA2B7E}" vid="{9B61807E-7487-4DE0-BD29-7CA6BEDFC2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68CF2CE68A02499178FE9319161DF3" ma:contentTypeVersion="12" ma:contentTypeDescription="Crée un document." ma:contentTypeScope="" ma:versionID="27efe1015288a145a4de7e468ea1901e">
  <xsd:schema xmlns:xsd="http://www.w3.org/2001/XMLSchema" xmlns:xs="http://www.w3.org/2001/XMLSchema" xmlns:p="http://schemas.microsoft.com/office/2006/metadata/properties" xmlns:ns2="4c051f58-f84a-41c8-89e8-a63c31326129" xmlns:ns3="a8325438-ac89-431c-a954-bd885ec3c3f1" targetNamespace="http://schemas.microsoft.com/office/2006/metadata/properties" ma:root="true" ma:fieldsID="1ec1914dc7a21f896b534d7671053218" ns2:_="" ns3:_="">
    <xsd:import namespace="4c051f58-f84a-41c8-89e8-a63c31326129"/>
    <xsd:import namespace="a8325438-ac89-431c-a954-bd885ec3c3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51f58-f84a-41c8-89e8-a63c313261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325438-ac89-431c-a954-bd885ec3c3f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D55F28-3CCB-4341-8FCD-31715039BD08}">
  <ds:schemaRefs>
    <ds:schemaRef ds:uri="http://schemas.microsoft.com/sharepoint/v3/contenttype/forms"/>
  </ds:schemaRefs>
</ds:datastoreItem>
</file>

<file path=customXml/itemProps2.xml><?xml version="1.0" encoding="utf-8"?>
<ds:datastoreItem xmlns:ds="http://schemas.openxmlformats.org/officeDocument/2006/customXml" ds:itemID="{CAF19210-0559-4063-8AC3-68D0E3C5414B}">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4c051f58-f84a-41c8-89e8-a63c31326129"/>
    <ds:schemaRef ds:uri="http://purl.org/dc/dcmitype/"/>
    <ds:schemaRef ds:uri="http://schemas.openxmlformats.org/package/2006/metadata/core-properties"/>
    <ds:schemaRef ds:uri="a8325438-ac89-431c-a954-bd885ec3c3f1"/>
    <ds:schemaRef ds:uri="http://purl.org/dc/terms/"/>
  </ds:schemaRefs>
</ds:datastoreItem>
</file>

<file path=customXml/itemProps3.xml><?xml version="1.0" encoding="utf-8"?>
<ds:datastoreItem xmlns:ds="http://schemas.openxmlformats.org/officeDocument/2006/customXml" ds:itemID="{7E4973CC-F96B-4EAA-9CF1-96DF8E8BC1E5}">
  <ds:schemaRefs>
    <ds:schemaRef ds:uri="4c051f58-f84a-41c8-89e8-a63c31326129"/>
    <ds:schemaRef ds:uri="a8325438-ac89-431c-a954-bd885ec3c3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 ppt</Template>
  <TotalTime>0</TotalTime>
  <Words>3771</Words>
  <Application>Microsoft Office PowerPoint</Application>
  <PresentationFormat>Grand écran</PresentationFormat>
  <Paragraphs>199</Paragraphs>
  <Slides>23</Slides>
  <Notes>22</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Amnesty Trade Gothic</vt:lpstr>
      <vt:lpstr>Amnesty Trade Gothic Cn</vt:lpstr>
      <vt:lpstr>AmnestyTradeGothic-Light</vt:lpstr>
      <vt:lpstr>Arial</vt:lpstr>
      <vt:lpstr>Calibri</vt:lpstr>
      <vt:lpstr>Calibri Light</vt:lpstr>
      <vt:lpstr>Times New Roman</vt:lpstr>
      <vt:lpstr>Trade Gothic Next Light</vt:lpstr>
      <vt:lpstr>Wingdings</vt:lpstr>
      <vt:lpstr>Thème Office</vt:lpstr>
      <vt:lpstr>Présentation PowerPoint</vt:lpstr>
      <vt:lpstr>L’abolition universelle de la peine de mort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Amnesty Internationnal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Aymeric Elluin</dc:creator>
  <cp:lastModifiedBy>Maud Bernard d'Heilly</cp:lastModifiedBy>
  <cp:revision>2</cp:revision>
  <cp:lastPrinted>2023-06-01T11:15:56Z</cp:lastPrinted>
  <dcterms:created xsi:type="dcterms:W3CDTF">2023-05-26T14:08:05Z</dcterms:created>
  <dcterms:modified xsi:type="dcterms:W3CDTF">2023-10-10T17:09:54Z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0x010100E568CF2CE68A02499178FE9319161DF3</vt:lpwstr>
  </property>
</Properties>
</file>